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4"/>
  </p:sldMasterIdLst>
  <p:notesMasterIdLst>
    <p:notesMasterId r:id="rId27"/>
  </p:notesMasterIdLst>
  <p:sldIdLst>
    <p:sldId id="256" r:id="rId5"/>
    <p:sldId id="258" r:id="rId6"/>
    <p:sldId id="261" r:id="rId7"/>
    <p:sldId id="308" r:id="rId8"/>
    <p:sldId id="262" r:id="rId9"/>
    <p:sldId id="259" r:id="rId10"/>
    <p:sldId id="317" r:id="rId11"/>
    <p:sldId id="309" r:id="rId12"/>
    <p:sldId id="311" r:id="rId13"/>
    <p:sldId id="310" r:id="rId14"/>
    <p:sldId id="318" r:id="rId15"/>
    <p:sldId id="319" r:id="rId16"/>
    <p:sldId id="321" r:id="rId17"/>
    <p:sldId id="320" r:id="rId18"/>
    <p:sldId id="312" r:id="rId19"/>
    <p:sldId id="307" r:id="rId20"/>
    <p:sldId id="313" r:id="rId21"/>
    <p:sldId id="314" r:id="rId22"/>
    <p:sldId id="315" r:id="rId23"/>
    <p:sldId id="316" r:id="rId24"/>
    <p:sldId id="322" r:id="rId25"/>
    <p:sldId id="286" r:id="rId26"/>
  </p:sldIdLst>
  <p:sldSz cx="9144000" cy="5143500" type="screen16x9"/>
  <p:notesSz cx="6858000" cy="9144000"/>
  <p:embeddedFontLst>
    <p:embeddedFont>
      <p:font typeface="League Spartan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D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AA115E-28E6-3B7F-13E0-9B9A393D39E8}" v="138" dt="2024-06-09T14:38:04.298"/>
    <p1510:client id="{ADC098D3-ADE0-45B1-9513-2E4DDFB87D01}" v="272" dt="2024-06-09T08:49:28.642"/>
  </p1510:revLst>
</p1510:revInfo>
</file>

<file path=ppt/tableStyles.xml><?xml version="1.0" encoding="utf-8"?>
<a:tblStyleLst xmlns:a="http://schemas.openxmlformats.org/drawingml/2006/main" def="{D7157DBC-F602-4CBD-9397-0DB679A55C82}">
  <a:tblStyle styleId="{D7157DBC-F602-4CBD-9397-0DB679A55C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056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364658926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364658926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3646589264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3646589264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70018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3646589264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3646589264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6102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3646589264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3646589264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5324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3646589264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3646589264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695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3646589264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3646589264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4175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646589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646589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94493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659b78cd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3659b78cd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4085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659b78cd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3659b78cd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43038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659b78cd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3659b78cd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79832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646589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646589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0441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364658926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364658926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646589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646589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7803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646589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646589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82708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13659b78cdd_0_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13659b78cdd_0_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646589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646589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13659b78cdd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13659b78cdd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5643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3659b78cd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3659b78cd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3659b78cd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3659b78cd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3659b78cd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3659b78cd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1308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646589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646589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3424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3646589264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3646589264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8635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yoMsr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://bit.ly/2Tynxth" TargetMode="Externa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448750" y="733775"/>
            <a:ext cx="4246500" cy="26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rgbClr val="66666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377100" y="3720025"/>
            <a:ext cx="23898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67173" y="0"/>
            <a:ext cx="3277374" cy="426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4">
            <a:alphaModFix amt="40000"/>
          </a:blip>
          <a:srcRect t="8817" b="12243"/>
          <a:stretch/>
        </p:blipFill>
        <p:spPr>
          <a:xfrm>
            <a:off x="-16600" y="0"/>
            <a:ext cx="7826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5">
            <a:alphaModFix/>
          </a:blip>
          <a:srcRect t="15367" b="11032"/>
          <a:stretch/>
        </p:blipFill>
        <p:spPr>
          <a:xfrm flipH="1">
            <a:off x="7773075" y="0"/>
            <a:ext cx="1443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8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8"/>
          <p:cNvSpPr txBox="1">
            <a:spLocks noGrp="1"/>
          </p:cNvSpPr>
          <p:nvPr>
            <p:ph type="ctrTitle"/>
          </p:nvPr>
        </p:nvSpPr>
        <p:spPr>
          <a:xfrm>
            <a:off x="2917994" y="534988"/>
            <a:ext cx="3315600" cy="8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7" name="Google Shape;267;p28"/>
          <p:cNvSpPr txBox="1">
            <a:spLocks noGrp="1"/>
          </p:cNvSpPr>
          <p:nvPr>
            <p:ph type="subTitle" idx="1"/>
          </p:nvPr>
        </p:nvSpPr>
        <p:spPr>
          <a:xfrm>
            <a:off x="2914250" y="1793175"/>
            <a:ext cx="3323100" cy="11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268" name="Google Shape;268;p28"/>
          <p:cNvPicPr preferRelativeResize="0"/>
          <p:nvPr/>
        </p:nvPicPr>
        <p:blipFill rotWithShape="1">
          <a:blip r:embed="rId3">
            <a:alphaModFix/>
          </a:blip>
          <a:srcRect t="15367" b="11032"/>
          <a:stretch/>
        </p:blipFill>
        <p:spPr>
          <a:xfrm>
            <a:off x="715100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8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-944711" y="1143100"/>
            <a:ext cx="395557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8"/>
          <p:cNvPicPr preferRelativeResize="0"/>
          <p:nvPr/>
        </p:nvPicPr>
        <p:blipFill rotWithShape="1">
          <a:blip r:embed="rId3">
            <a:alphaModFix/>
          </a:blip>
          <a:srcRect t="15367" b="11032"/>
          <a:stretch/>
        </p:blipFill>
        <p:spPr>
          <a:xfrm flipH="1">
            <a:off x="7537450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7972" y="-703675"/>
            <a:ext cx="3030127" cy="3940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8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5918476" y="1848325"/>
            <a:ext cx="395557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8"/>
          <p:cNvPicPr preferRelativeResize="0"/>
          <p:nvPr/>
        </p:nvPicPr>
        <p:blipFill rotWithShape="1">
          <a:blip r:embed="rId6">
            <a:alphaModFix amt="40000"/>
          </a:blip>
          <a:srcRect/>
          <a:stretch/>
        </p:blipFill>
        <p:spPr>
          <a:xfrm rot="-163228" flipH="1">
            <a:off x="140651" y="-400020"/>
            <a:ext cx="713900" cy="5943538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8"/>
          <p:cNvSpPr txBox="1"/>
          <p:nvPr/>
        </p:nvSpPr>
        <p:spPr>
          <a:xfrm>
            <a:off x="2914250" y="3023063"/>
            <a:ext cx="33231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League Spartan"/>
                <a:ea typeface="League Spartan"/>
                <a:cs typeface="League Spartan"/>
                <a:sym typeface="League Spartan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League Spartan"/>
                <a:ea typeface="League Spartan"/>
                <a:cs typeface="League Spartan"/>
                <a:sym typeface="League Spartan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" sz="12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League Spartan"/>
                <a:ea typeface="League Spartan"/>
                <a:cs typeface="League Spartan"/>
                <a:sym typeface="League Spartan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9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95700" y="-1426225"/>
            <a:ext cx="3016499" cy="3922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9"/>
          <p:cNvPicPr preferRelativeResize="0"/>
          <p:nvPr/>
        </p:nvPicPr>
        <p:blipFill rotWithShape="1">
          <a:blip r:embed="rId4">
            <a:alphaModFix amt="40000"/>
          </a:blip>
          <a:srcRect/>
          <a:stretch/>
        </p:blipFill>
        <p:spPr>
          <a:xfrm rot="-218108">
            <a:off x="7229125" y="-686100"/>
            <a:ext cx="782650" cy="6515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9"/>
          <p:cNvPicPr preferRelativeResize="0"/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5034789" y="1448725"/>
            <a:ext cx="395557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9"/>
          <p:cNvPicPr preferRelativeResize="0"/>
          <p:nvPr/>
        </p:nvPicPr>
        <p:blipFill rotWithShape="1">
          <a:blip r:embed="rId6">
            <a:alphaModFix/>
          </a:blip>
          <a:srcRect t="15367" b="11032"/>
          <a:stretch/>
        </p:blipFill>
        <p:spPr>
          <a:xfrm>
            <a:off x="-6575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9"/>
          <p:cNvPicPr preferRelativeResize="0"/>
          <p:nvPr/>
        </p:nvPicPr>
        <p:blipFill rotWithShape="1">
          <a:blip r:embed="rId6">
            <a:alphaModFix/>
          </a:blip>
          <a:srcRect t="15367" b="11032"/>
          <a:stretch/>
        </p:blipFill>
        <p:spPr>
          <a:xfrm flipH="1">
            <a:off x="7707225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9"/>
          <p:cNvPicPr preferRelativeResize="0"/>
          <p:nvPr/>
        </p:nvPicPr>
        <p:blipFill rotWithShape="1">
          <a:blip r:embed="rId4">
            <a:alphaModFix amt="40000"/>
          </a:blip>
          <a:srcRect/>
          <a:stretch/>
        </p:blipFill>
        <p:spPr>
          <a:xfrm rot="10800000">
            <a:off x="1238150" y="-686098"/>
            <a:ext cx="782650" cy="651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30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0"/>
          <p:cNvPicPr preferRelativeResize="0"/>
          <p:nvPr/>
        </p:nvPicPr>
        <p:blipFill rotWithShape="1">
          <a:blip r:embed="rId3">
            <a:alphaModFix amt="40000"/>
          </a:blip>
          <a:srcRect t="15367" b="11032"/>
          <a:stretch/>
        </p:blipFill>
        <p:spPr>
          <a:xfrm>
            <a:off x="-6575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0"/>
          <p:cNvPicPr preferRelativeResize="0"/>
          <p:nvPr/>
        </p:nvPicPr>
        <p:blipFill rotWithShape="1">
          <a:blip r:embed="rId4">
            <a:alphaModFix/>
          </a:blip>
          <a:srcRect t="8817" b="12243"/>
          <a:stretch/>
        </p:blipFill>
        <p:spPr>
          <a:xfrm flipH="1">
            <a:off x="7599900" y="0"/>
            <a:ext cx="7826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0"/>
          <p:cNvPicPr preferRelativeResize="0"/>
          <p:nvPr/>
        </p:nvPicPr>
        <p:blipFill rotWithShape="1">
          <a:blip r:embed="rId4">
            <a:alphaModFix amt="40000"/>
          </a:blip>
          <a:srcRect/>
          <a:stretch/>
        </p:blipFill>
        <p:spPr>
          <a:xfrm rot="-218108">
            <a:off x="8269475" y="-686100"/>
            <a:ext cx="782650" cy="6515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6525" y="-2294499"/>
            <a:ext cx="4219874" cy="5487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049925" y="1925400"/>
            <a:ext cx="3016499" cy="3922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0"/>
          <p:cNvPicPr preferRelativeResize="0"/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-1133811" y="-535000"/>
            <a:ext cx="395557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-285739" y="-1786327"/>
            <a:ext cx="3277374" cy="426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002187" y="2295800"/>
            <a:ext cx="3557126" cy="4625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 rotWithShape="1">
          <a:blip r:embed="rId4">
            <a:alphaModFix amt="40000"/>
          </a:blip>
          <a:srcRect t="15367" b="11032"/>
          <a:stretch/>
        </p:blipFill>
        <p:spPr>
          <a:xfrm>
            <a:off x="715100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2215800" y="2458515"/>
            <a:ext cx="4712400" cy="7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2215800" y="1365425"/>
            <a:ext cx="4712400" cy="9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2215800" y="3239380"/>
            <a:ext cx="47124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23" name="Google Shape;2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63228" flipH="1">
            <a:off x="116726" y="-400020"/>
            <a:ext cx="713900" cy="5943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 rotWithShape="1">
          <a:blip r:embed="rId4">
            <a:alphaModFix/>
          </a:blip>
          <a:srcRect t="15367" b="11032"/>
          <a:stretch/>
        </p:blipFill>
        <p:spPr>
          <a:xfrm flipH="1">
            <a:off x="7563525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24454" y="2168650"/>
            <a:ext cx="2605849" cy="3388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73276" y="-1139300"/>
            <a:ext cx="3557149" cy="462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6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15000" y="535000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>
            <a:endParaRPr/>
          </a:p>
        </p:txBody>
      </p:sp>
      <p:pic>
        <p:nvPicPr>
          <p:cNvPr id="50" name="Google Shape;50;p6"/>
          <p:cNvPicPr preferRelativeResize="0"/>
          <p:nvPr/>
        </p:nvPicPr>
        <p:blipFill rotWithShape="1">
          <a:blip r:embed="rId3">
            <a:alphaModFix/>
          </a:blip>
          <a:srcRect t="8817" b="12243"/>
          <a:stretch/>
        </p:blipFill>
        <p:spPr>
          <a:xfrm>
            <a:off x="-127850" y="0"/>
            <a:ext cx="7826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6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-1907250" y="-1539776"/>
            <a:ext cx="3562351" cy="4632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 rotWithShape="1">
          <a:blip r:embed="rId3">
            <a:alphaModFix amt="40000"/>
          </a:blip>
          <a:srcRect t="8817" b="12243"/>
          <a:stretch/>
        </p:blipFill>
        <p:spPr>
          <a:xfrm flipH="1">
            <a:off x="8489100" y="0"/>
            <a:ext cx="7826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1372" y="-1172900"/>
            <a:ext cx="2998099" cy="389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7"/>
          <p:cNvPicPr preferRelativeResize="0"/>
          <p:nvPr/>
        </p:nvPicPr>
        <p:blipFill rotWithShape="1">
          <a:blip r:embed="rId2">
            <a:alphaModFix amt="40000"/>
          </a:blip>
          <a:srcRect t="3959" b="3950"/>
          <a:stretch/>
        </p:blipFill>
        <p:spPr>
          <a:xfrm>
            <a:off x="8489625" y="0"/>
            <a:ext cx="6708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7"/>
          <p:cNvPicPr preferRelativeResize="0"/>
          <p:nvPr/>
        </p:nvPicPr>
        <p:blipFill rotWithShape="1">
          <a:blip r:embed="rId3">
            <a:alphaModFix amt="30000"/>
          </a:blip>
          <a:srcRect t="7834" b="78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2149200" y="1054500"/>
            <a:ext cx="48456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body" idx="1"/>
          </p:nvPr>
        </p:nvSpPr>
        <p:spPr>
          <a:xfrm>
            <a:off x="2507250" y="1689600"/>
            <a:ext cx="4129500" cy="23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59" name="Google Shape;59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4800" y="1767110"/>
            <a:ext cx="3123150" cy="4061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7"/>
          <p:cNvPicPr preferRelativeResize="0"/>
          <p:nvPr/>
        </p:nvPicPr>
        <p:blipFill rotWithShape="1">
          <a:blip r:embed="rId5">
            <a:alphaModFix/>
          </a:blip>
          <a:srcRect t="15367" b="11032"/>
          <a:stretch/>
        </p:blipFill>
        <p:spPr>
          <a:xfrm>
            <a:off x="-6575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7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-1709786" y="-1328400"/>
            <a:ext cx="395557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 txBox="1">
            <a:spLocks noGrp="1"/>
          </p:cNvSpPr>
          <p:nvPr>
            <p:ph type="subTitle" idx="1"/>
          </p:nvPr>
        </p:nvSpPr>
        <p:spPr>
          <a:xfrm>
            <a:off x="715100" y="2374950"/>
            <a:ext cx="4487100" cy="11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74" name="Google Shape;74;p9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715100" y="1457300"/>
            <a:ext cx="4487100" cy="6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42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>
            <a:endParaRPr/>
          </a:p>
        </p:txBody>
      </p:sp>
      <p:pic>
        <p:nvPicPr>
          <p:cNvPr id="76" name="Google Shape;76;p9"/>
          <p:cNvPicPr preferRelativeResize="0"/>
          <p:nvPr/>
        </p:nvPicPr>
        <p:blipFill rotWithShape="1">
          <a:blip r:embed="rId3">
            <a:alphaModFix/>
          </a:blip>
          <a:srcRect t="8817" b="12243"/>
          <a:stretch/>
        </p:blipFill>
        <p:spPr>
          <a:xfrm>
            <a:off x="-127850" y="0"/>
            <a:ext cx="7826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9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-2021550" y="-1931400"/>
            <a:ext cx="3793474" cy="4932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>
            <a:spLocks noGrp="1"/>
          </p:cNvSpPr>
          <p:nvPr>
            <p:ph type="title" hasCustomPrompt="1"/>
          </p:nvPr>
        </p:nvSpPr>
        <p:spPr>
          <a:xfrm>
            <a:off x="2053550" y="1260100"/>
            <a:ext cx="2359800" cy="48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"/>
          </p:nvPr>
        </p:nvSpPr>
        <p:spPr>
          <a:xfrm>
            <a:off x="2053550" y="2077625"/>
            <a:ext cx="2359800" cy="64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"/>
          </p:nvPr>
        </p:nvSpPr>
        <p:spPr>
          <a:xfrm>
            <a:off x="2053550" y="1742535"/>
            <a:ext cx="2359800" cy="33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3"/>
          </p:nvPr>
        </p:nvSpPr>
        <p:spPr>
          <a:xfrm>
            <a:off x="715000" y="535000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4" hasCustomPrompt="1"/>
          </p:nvPr>
        </p:nvSpPr>
        <p:spPr>
          <a:xfrm>
            <a:off x="4730650" y="1260100"/>
            <a:ext cx="2359800" cy="48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5"/>
          </p:nvPr>
        </p:nvSpPr>
        <p:spPr>
          <a:xfrm>
            <a:off x="4730650" y="2077625"/>
            <a:ext cx="2359800" cy="64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6"/>
          </p:nvPr>
        </p:nvSpPr>
        <p:spPr>
          <a:xfrm>
            <a:off x="4730650" y="1742535"/>
            <a:ext cx="2359800" cy="33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7" hasCustomPrompt="1"/>
          </p:nvPr>
        </p:nvSpPr>
        <p:spPr>
          <a:xfrm>
            <a:off x="715000" y="3010625"/>
            <a:ext cx="2359800" cy="48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8"/>
          </p:nvPr>
        </p:nvSpPr>
        <p:spPr>
          <a:xfrm>
            <a:off x="715000" y="3828150"/>
            <a:ext cx="2359800" cy="64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9"/>
          </p:nvPr>
        </p:nvSpPr>
        <p:spPr>
          <a:xfrm>
            <a:off x="715000" y="3493060"/>
            <a:ext cx="2359800" cy="33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13" hasCustomPrompt="1"/>
          </p:nvPr>
        </p:nvSpPr>
        <p:spPr>
          <a:xfrm>
            <a:off x="3392100" y="3010625"/>
            <a:ext cx="2359800" cy="48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4"/>
          </p:nvPr>
        </p:nvSpPr>
        <p:spPr>
          <a:xfrm>
            <a:off x="3392100" y="3828150"/>
            <a:ext cx="2359800" cy="64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5"/>
          </p:nvPr>
        </p:nvSpPr>
        <p:spPr>
          <a:xfrm>
            <a:off x="3392100" y="3493060"/>
            <a:ext cx="2359800" cy="33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6" hasCustomPrompt="1"/>
          </p:nvPr>
        </p:nvSpPr>
        <p:spPr>
          <a:xfrm>
            <a:off x="6069200" y="3010625"/>
            <a:ext cx="2359800" cy="48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7"/>
          </p:nvPr>
        </p:nvSpPr>
        <p:spPr>
          <a:xfrm>
            <a:off x="6069200" y="3828150"/>
            <a:ext cx="2359800" cy="64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8"/>
          </p:nvPr>
        </p:nvSpPr>
        <p:spPr>
          <a:xfrm>
            <a:off x="6069200" y="3493060"/>
            <a:ext cx="2359800" cy="33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09" name="Google Shape;109;p13"/>
          <p:cNvPicPr preferRelativeResize="0"/>
          <p:nvPr/>
        </p:nvPicPr>
        <p:blipFill rotWithShape="1">
          <a:blip r:embed="rId3">
            <a:alphaModFix/>
          </a:blip>
          <a:srcRect t="3959" b="3950"/>
          <a:stretch/>
        </p:blipFill>
        <p:spPr>
          <a:xfrm>
            <a:off x="8489625" y="0"/>
            <a:ext cx="6708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3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-2219311" y="0"/>
            <a:ext cx="395557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6550" y="-609650"/>
            <a:ext cx="2923125" cy="3801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6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6"/>
          <p:cNvSpPr txBox="1">
            <a:spLocks noGrp="1"/>
          </p:cNvSpPr>
          <p:nvPr>
            <p:ph type="title"/>
          </p:nvPr>
        </p:nvSpPr>
        <p:spPr>
          <a:xfrm>
            <a:off x="715000" y="535000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ubTitle" idx="1"/>
          </p:nvPr>
        </p:nvSpPr>
        <p:spPr>
          <a:xfrm>
            <a:off x="1280232" y="2474275"/>
            <a:ext cx="3337800" cy="109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subTitle" idx="2"/>
          </p:nvPr>
        </p:nvSpPr>
        <p:spPr>
          <a:xfrm>
            <a:off x="1280232" y="2139175"/>
            <a:ext cx="3337800" cy="33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36" name="Google Shape;136;p16"/>
          <p:cNvPicPr preferRelativeResize="0"/>
          <p:nvPr/>
        </p:nvPicPr>
        <p:blipFill rotWithShape="1">
          <a:blip r:embed="rId3">
            <a:alphaModFix amt="40000"/>
          </a:blip>
          <a:srcRect t="15367" b="11032"/>
          <a:stretch/>
        </p:blipFill>
        <p:spPr>
          <a:xfrm>
            <a:off x="-6575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6"/>
          <p:cNvPicPr preferRelativeResize="0"/>
          <p:nvPr/>
        </p:nvPicPr>
        <p:blipFill rotWithShape="1">
          <a:blip r:embed="rId4">
            <a:alphaModFix/>
          </a:blip>
          <a:srcRect t="3959" b="3950"/>
          <a:stretch/>
        </p:blipFill>
        <p:spPr>
          <a:xfrm>
            <a:off x="8489625" y="0"/>
            <a:ext cx="6708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6"/>
          <p:cNvPicPr preferRelativeResize="0"/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6706389" y="-901075"/>
            <a:ext cx="395557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718700" y="1945401"/>
            <a:ext cx="4219874" cy="548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0"/>
          <p:cNvPicPr preferRelativeResize="0"/>
          <p:nvPr/>
        </p:nvPicPr>
        <p:blipFill rotWithShape="1">
          <a:blip r:embed="rId2">
            <a:alphaModFix amt="30000"/>
          </a:blip>
          <a:srcRect t="7834" b="783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0"/>
          <p:cNvSpPr txBox="1">
            <a:spLocks noGrp="1"/>
          </p:cNvSpPr>
          <p:nvPr>
            <p:ph type="subTitle" idx="1"/>
          </p:nvPr>
        </p:nvSpPr>
        <p:spPr>
          <a:xfrm>
            <a:off x="1203744" y="3454568"/>
            <a:ext cx="2245500" cy="87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subTitle" idx="2"/>
          </p:nvPr>
        </p:nvSpPr>
        <p:spPr>
          <a:xfrm>
            <a:off x="1203744" y="3119475"/>
            <a:ext cx="2245500" cy="33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title"/>
          </p:nvPr>
        </p:nvSpPr>
        <p:spPr>
          <a:xfrm>
            <a:off x="715000" y="535000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subTitle" idx="3"/>
          </p:nvPr>
        </p:nvSpPr>
        <p:spPr>
          <a:xfrm>
            <a:off x="3449250" y="2531318"/>
            <a:ext cx="2245500" cy="87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0"/>
          <p:cNvSpPr txBox="1">
            <a:spLocks noGrp="1"/>
          </p:cNvSpPr>
          <p:nvPr>
            <p:ph type="subTitle" idx="4"/>
          </p:nvPr>
        </p:nvSpPr>
        <p:spPr>
          <a:xfrm>
            <a:off x="3449250" y="2196225"/>
            <a:ext cx="2245500" cy="33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0"/>
          <p:cNvSpPr txBox="1">
            <a:spLocks noGrp="1"/>
          </p:cNvSpPr>
          <p:nvPr>
            <p:ph type="subTitle" idx="5"/>
          </p:nvPr>
        </p:nvSpPr>
        <p:spPr>
          <a:xfrm>
            <a:off x="5694756" y="3454568"/>
            <a:ext cx="2245500" cy="87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subTitle" idx="6"/>
          </p:nvPr>
        </p:nvSpPr>
        <p:spPr>
          <a:xfrm>
            <a:off x="5694756" y="3119475"/>
            <a:ext cx="2245500" cy="33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77" name="Google Shape;177;p20"/>
          <p:cNvPicPr preferRelativeResize="0"/>
          <p:nvPr/>
        </p:nvPicPr>
        <p:blipFill rotWithShape="1">
          <a:blip r:embed="rId3">
            <a:alphaModFix amt="40000"/>
          </a:blip>
          <a:srcRect t="8817" b="12243"/>
          <a:stretch/>
        </p:blipFill>
        <p:spPr>
          <a:xfrm>
            <a:off x="-16600" y="0"/>
            <a:ext cx="7826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 rotWithShape="1">
          <a:blip r:embed="rId4">
            <a:alphaModFix/>
          </a:blip>
          <a:srcRect t="15367" b="11032"/>
          <a:stretch/>
        </p:blipFill>
        <p:spPr>
          <a:xfrm flipH="1">
            <a:off x="7773075" y="0"/>
            <a:ext cx="1443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000" y="535000"/>
            <a:ext cx="77139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eague Spartan"/>
              <a:buNone/>
              <a:defRPr sz="35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eague Spartan"/>
              <a:buChar char="●"/>
              <a:defRPr sz="15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marL="914400" lvl="1" indent="-3238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eague Spartan"/>
              <a:buChar char="○"/>
              <a:defRPr sz="15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marL="1371600" lvl="2" indent="-3238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eague Spartan"/>
              <a:buChar char="■"/>
              <a:defRPr sz="15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marL="1828800" lvl="3" indent="-3238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eague Spartan"/>
              <a:buChar char="●"/>
              <a:defRPr sz="15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marL="2286000" lvl="4" indent="-3238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eague Spartan"/>
              <a:buChar char="○"/>
              <a:defRPr sz="15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marL="2743200" lvl="5" indent="-3238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eague Spartan"/>
              <a:buChar char="■"/>
              <a:defRPr sz="15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marL="3200400" lvl="6" indent="-3238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eague Spartan"/>
              <a:buChar char="●"/>
              <a:defRPr sz="15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marL="3657600" lvl="7" indent="-3238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eague Spartan"/>
              <a:buChar char="○"/>
              <a:defRPr sz="15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marL="4114800" lvl="8" indent="-32385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500"/>
              <a:buFont typeface="League Spartan"/>
              <a:buChar char="■"/>
              <a:defRPr sz="15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2" r:id="rId8"/>
    <p:sldLayoutId id="2147483666" r:id="rId9"/>
    <p:sldLayoutId id="2147483674" r:id="rId10"/>
    <p:sldLayoutId id="2147483675" r:id="rId11"/>
    <p:sldLayoutId id="2147483676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34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131811" y="1989073"/>
            <a:ext cx="3277374" cy="4261652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4"/>
          <p:cNvSpPr txBox="1">
            <a:spLocks noGrp="1"/>
          </p:cNvSpPr>
          <p:nvPr>
            <p:ph type="ctrTitle"/>
          </p:nvPr>
        </p:nvSpPr>
        <p:spPr>
          <a:xfrm>
            <a:off x="2448750" y="733775"/>
            <a:ext cx="4246500" cy="26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2"/>
                </a:solidFill>
              </a:rPr>
              <a:t>O An Quan</a:t>
            </a:r>
            <a:br>
              <a:rPr lang="en-US" b="1">
                <a:solidFill>
                  <a:schemeClr val="bg2"/>
                </a:solidFill>
              </a:rPr>
            </a:br>
            <a:r>
              <a:rPr lang="en-US" b="1">
                <a:solidFill>
                  <a:schemeClr val="bg2"/>
                </a:solidFill>
              </a:rPr>
              <a:t>Game</a:t>
            </a:r>
            <a:endParaRPr b="1">
              <a:solidFill>
                <a:schemeClr val="bg2"/>
              </a:solidFill>
            </a:endParaRPr>
          </a:p>
        </p:txBody>
      </p:sp>
      <p:sp>
        <p:nvSpPr>
          <p:cNvPr id="303" name="Google Shape;303;p34"/>
          <p:cNvSpPr txBox="1">
            <a:spLocks noGrp="1"/>
          </p:cNvSpPr>
          <p:nvPr>
            <p:ph type="subTitle" idx="1"/>
          </p:nvPr>
        </p:nvSpPr>
        <p:spPr>
          <a:xfrm>
            <a:off x="2882085" y="3623772"/>
            <a:ext cx="3339959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Nguyen Trung Kien – 20226052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 Minh Duc – 20226027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Phung Duc Dat - 20226025</a:t>
            </a:r>
            <a:endParaRPr/>
          </a:p>
        </p:txBody>
      </p:sp>
      <p:pic>
        <p:nvPicPr>
          <p:cNvPr id="304" name="Google Shape;304;p34"/>
          <p:cNvPicPr preferRelativeResize="0"/>
          <p:nvPr/>
        </p:nvPicPr>
        <p:blipFill rotWithShape="1">
          <a:blip r:embed="rId4">
            <a:alphaModFix/>
          </a:blip>
          <a:srcRect t="15367" b="11032"/>
          <a:stretch/>
        </p:blipFill>
        <p:spPr>
          <a:xfrm>
            <a:off x="379400" y="0"/>
            <a:ext cx="14433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4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-767163" y="1989075"/>
            <a:ext cx="3557126" cy="4625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4"/>
          <p:cNvPicPr preferRelativeResize="0"/>
          <p:nvPr/>
        </p:nvPicPr>
        <p:blipFill rotWithShape="1">
          <a:blip r:embed="rId5">
            <a:alphaModFix amt="40000"/>
          </a:blip>
          <a:srcRect l="-2440" t="6007" r="2439" b="15053"/>
          <a:stretch/>
        </p:blipFill>
        <p:spPr>
          <a:xfrm rot="356454">
            <a:off x="7099800" y="-333688"/>
            <a:ext cx="884200" cy="581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1372" y="-589150"/>
            <a:ext cx="2998099" cy="3898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8" name="Google Shape;308;p34"/>
          <p:cNvCxnSpPr/>
          <p:nvPr/>
        </p:nvCxnSpPr>
        <p:spPr>
          <a:xfrm>
            <a:off x="4129350" y="3524450"/>
            <a:ext cx="885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-1835695" y="149989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3">
                    <a:lumMod val="75000"/>
                  </a:schemeClr>
                </a:solidFill>
              </a:rPr>
              <a:t>Class Diagram</a:t>
            </a:r>
            <a:endParaRPr b="1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7" name="Picture 1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8E05394-4A12-F442-C1F5-705C357C7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534" y="0"/>
            <a:ext cx="5460466" cy="5143500"/>
          </a:xfrm>
          <a:prstGeom prst="rect">
            <a:avLst/>
          </a:prstGeom>
        </p:spPr>
      </p:pic>
      <p:sp>
        <p:nvSpPr>
          <p:cNvPr id="18" name="Rectangle 1">
            <a:extLst>
              <a:ext uri="{FF2B5EF4-FFF2-40B4-BE49-F238E27FC236}">
                <a16:creationId xmlns:a16="http://schemas.microsoft.com/office/drawing/2014/main" id="{F5AB13CA-382D-0E2A-2CA2-7B22A1D1FD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984" y="855462"/>
            <a:ext cx="2962938" cy="4016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Player: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 Has an ID, associated board, pieces in hand/captured, controlled cells, and actions like dropping/capturing pieces, calculating scores, and borrowing pieces.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Board: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 Contains squares, half-circles, small/big pieces, a list of cells, and methods to retrieve cell information.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Cell: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 Basic unit on the board with a position, a list of pieces, and subclasses for square and half-circle cells.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Piece: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 Has a value, position, and subclasses for big and small pieces. </a:t>
            </a:r>
          </a:p>
        </p:txBody>
      </p:sp>
    </p:spTree>
    <p:extLst>
      <p:ext uri="{BB962C8B-B14F-4D97-AF65-F5344CB8AC3E}">
        <p14:creationId xmlns:p14="http://schemas.microsoft.com/office/powerpoint/2010/main" val="3514243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-1835695" y="149989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3">
                    <a:lumMod val="75000"/>
                  </a:schemeClr>
                </a:solidFill>
              </a:rPr>
              <a:t>Class Diagram</a:t>
            </a:r>
            <a:endParaRPr b="1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8D2490-C7EC-4E01-83CC-D589F42B94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09" t="8957" r="6414" b="5185"/>
          <a:stretch/>
        </p:blipFill>
        <p:spPr>
          <a:xfrm>
            <a:off x="4600352" y="576534"/>
            <a:ext cx="4543648" cy="4193618"/>
          </a:xfrm>
          <a:prstGeom prst="rect">
            <a:avLst/>
          </a:prstGeom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DB33DA90-6B5C-92C8-C3F5-2715C67F8A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628" y="665351"/>
            <a:ext cx="3962400" cy="44781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Class Piece</a:t>
            </a:r>
            <a:endParaRPr kumimoji="0" lang="en-US" altLang="en-US" sz="15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Attributes:</a:t>
            </a:r>
            <a:endParaRPr kumimoji="0" lang="en-US" altLang="en-US" sz="15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value (int): Numerical value of the piece.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position (Cell): Current position on the board.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Methods:</a:t>
            </a:r>
            <a:endParaRPr kumimoji="0" lang="en-US" altLang="en-US" sz="15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Piece(): Default constructor.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Piece(position: Cell): Constructor with initial position.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Getters and setters for value and position.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toString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(): Returns a string representation of the piece.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Classes </a:t>
            </a:r>
            <a:r>
              <a:rPr kumimoji="0" lang="en-US" altLang="en-US" sz="1500" b="1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BigPiece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 and </a:t>
            </a:r>
            <a:r>
              <a:rPr kumimoji="0" lang="en-US" altLang="en-US" sz="1500" b="1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SmallPiece</a:t>
            </a:r>
            <a:endParaRPr kumimoji="0" lang="en-US" altLang="en-US" sz="15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Inherit from Piece.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Represent different types of chess pieces (e.g., Pawn, Rook, Queen, King).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Constructors corresponding to the parent class.</a:t>
            </a:r>
          </a:p>
        </p:txBody>
      </p:sp>
    </p:spTree>
    <p:extLst>
      <p:ext uri="{BB962C8B-B14F-4D97-AF65-F5344CB8AC3E}">
        <p14:creationId xmlns:p14="http://schemas.microsoft.com/office/powerpoint/2010/main" val="2950910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-1835695" y="149989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3">
                    <a:lumMod val="75000"/>
                  </a:schemeClr>
                </a:solidFill>
              </a:rPr>
              <a:t>Class Diagram</a:t>
            </a:r>
            <a:endParaRPr b="1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F1D24B-AD42-7658-D005-34B4EE7CED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177" y="760494"/>
            <a:ext cx="3305906" cy="446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Key Points: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Cell is the base class, providing attributes like position,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pieceList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, and pickable, along with methods for managing pieces and cell properties.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HalfCircle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 and Square inherit from Cell, representing different cell types on the game board.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The diagram lacks details about the Piece class and the specific game rules.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The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seeDetail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() method is not implemented, leaving its purpose unclear.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Possible Game Mechanics: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Players might move pieces between cells.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The pickable flag could indicate selectable cells during a player's turn.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getValue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() might calculate the total value of pieces on a cell, potentially relevant for scoring or game logic.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AF1773-BFD9-2191-A7CE-C8A2E32AC3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76" t="14700" r="2695" b="4837"/>
          <a:stretch/>
        </p:blipFill>
        <p:spPr>
          <a:xfrm>
            <a:off x="3777759" y="813918"/>
            <a:ext cx="5366241" cy="365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234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B81D99-46A1-B72D-A65E-5066CEBBE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37" t="19277" r="6532" b="5967"/>
          <a:stretch/>
        </p:blipFill>
        <p:spPr>
          <a:xfrm>
            <a:off x="4933741" y="934496"/>
            <a:ext cx="4210259" cy="30546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531DAEB-38DC-0858-0D0E-6B3240BEED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950" y="939917"/>
            <a:ext cx="4129872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The Board class represents a game board with a fixed layout of 10 square cells and 2 half-circle cells. It also keeps track of 50 small game pieces and 2 big game pieces. The board is organized as a list of cells (</a:t>
            </a:r>
            <a:r>
              <a:rPr kumimoji="0" lang="en-US" altLang="en-US" sz="15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cellList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Key methods:</a:t>
            </a:r>
            <a:endParaRPr kumimoji="0" lang="en-US" altLang="en-US" sz="15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getNextCellClockwise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(</a:t>
            </a:r>
            <a:r>
              <a:rPr kumimoji="0" lang="en-US" altLang="en-US" sz="15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currentCell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Cell): Returns the next cell in the clockwise direction from the given cell.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getNextCellCounterClockwise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(</a:t>
            </a:r>
            <a:r>
              <a:rPr kumimoji="0" lang="en-US" altLang="en-US" sz="15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currentCell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Cell): Returns the next cell in the counter-clockwise direction from the given cell.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6835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84966A53-CCB3-4C0D-07ED-AD4EE266CE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919" y="-90041"/>
            <a:ext cx="5063867" cy="537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Game State: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inTurn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Indicates if it's the player's turn.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playerID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A unique identifier for the player.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playingBoard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The game board the player is interacting with.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Pieces: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piecesInHand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Pieces the player currently holds.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piecesCaptured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Pieces the player has captured.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numOfPiecesLent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, </a:t>
            </a: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numOfPiecesBorrowed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Tracking of lent/borrowed pieces.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Board Interaction: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cellsOnPlayerSide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Cells on the board belonging to the player.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Key Methods: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Game Actions: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getPiecesFromCell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Retrieve pieces from a cell.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dropPieceTo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Place a piece on a cell.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capturePiecesFrom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Capture pieces from a cell.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distributePieces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Distribute pieces on the board.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Game State Evaluation: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calculateScore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Calculate the player's score.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checkCellsOnSideEmpty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Check if the player's side of the board is empty.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Other Actions:</a:t>
            </a:r>
            <a:endParaRPr kumimoji="0" lang="en-US" altLang="en-US" sz="13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League Spartan" panose="020B060402020202020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dispatch: Perform a game action (not detailed in the diagram).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err="1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borrowPiecesFrom</a:t>
            </a: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chemeClr val="bg2"/>
                </a:solidFill>
                <a:effectLst/>
                <a:latin typeface="League Spartan" panose="020B0604020202020204" charset="0"/>
              </a:rPr>
              <a:t>: Borrow pieces from another player.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E9BC109-539F-2A89-E083-BC05E0C82B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3" t="10223" r="5303" b="4000"/>
          <a:stretch/>
        </p:blipFill>
        <p:spPr>
          <a:xfrm>
            <a:off x="5532120" y="0"/>
            <a:ext cx="361188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834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9"/>
          <p:cNvSpPr txBox="1">
            <a:spLocks noGrp="1"/>
          </p:cNvSpPr>
          <p:nvPr>
            <p:ph type="title"/>
          </p:nvPr>
        </p:nvSpPr>
        <p:spPr>
          <a:xfrm>
            <a:off x="1993806" y="2541017"/>
            <a:ext cx="5541400" cy="7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2"/>
                </a:solidFill>
              </a:rPr>
              <a:t>OOP TECHNIQUES</a:t>
            </a:r>
            <a:endParaRPr b="1">
              <a:solidFill>
                <a:schemeClr val="bg2"/>
              </a:solidFill>
            </a:endParaRPr>
          </a:p>
        </p:txBody>
      </p:sp>
      <p:sp>
        <p:nvSpPr>
          <p:cNvPr id="357" name="Google Shape;357;p39"/>
          <p:cNvSpPr txBox="1">
            <a:spLocks noGrp="1"/>
          </p:cNvSpPr>
          <p:nvPr>
            <p:ph type="title" idx="2"/>
          </p:nvPr>
        </p:nvSpPr>
        <p:spPr>
          <a:xfrm>
            <a:off x="2215800" y="1365425"/>
            <a:ext cx="4712400" cy="9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2"/>
                </a:solidFill>
              </a:rPr>
              <a:t>03</a:t>
            </a:r>
            <a:endParaRPr>
              <a:solidFill>
                <a:schemeClr val="bg2"/>
              </a:solidFill>
            </a:endParaRPr>
          </a:p>
        </p:txBody>
      </p:sp>
      <p:cxnSp>
        <p:nvCxnSpPr>
          <p:cNvPr id="359" name="Google Shape;359;p39"/>
          <p:cNvCxnSpPr/>
          <p:nvPr/>
        </p:nvCxnSpPr>
        <p:spPr>
          <a:xfrm>
            <a:off x="4129350" y="2399275"/>
            <a:ext cx="885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60983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6824" y="2303862"/>
            <a:ext cx="395557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0C369C1C-8A7A-F9EF-2E13-D98E9015E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241" y="216023"/>
            <a:ext cx="7223977" cy="482700"/>
          </a:xfrm>
        </p:spPr>
        <p:txBody>
          <a:bodyPr/>
          <a:lstStyle/>
          <a:p>
            <a:pPr algn="l"/>
            <a:br>
              <a:rPr lang="en-US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500" b="1">
                <a:solidFill>
                  <a:schemeClr val="accent3">
                    <a:lumMod val="75000"/>
                  </a:schemeClr>
                </a:solidFill>
              </a:rPr>
              <a:t>OOP TECHNIQUES - AGGREGATION -</a:t>
            </a:r>
            <a:br>
              <a:rPr lang="en-US" sz="2500" b="1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500" b="1">
                <a:solidFill>
                  <a:schemeClr val="accent3">
                    <a:lumMod val="75000"/>
                  </a:schemeClr>
                </a:solidFill>
              </a:rPr>
              <a:t>ASSOCIATION-COMPOSITION</a:t>
            </a:r>
            <a:br>
              <a:rPr lang="en-US"/>
            </a:b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88550D-A5F4-B361-9FCE-9D723A30BAEC}"/>
              </a:ext>
            </a:extLst>
          </p:cNvPr>
          <p:cNvSpPr txBox="1"/>
          <p:nvPr/>
        </p:nvSpPr>
        <p:spPr>
          <a:xfrm>
            <a:off x="1145759" y="1341185"/>
            <a:ext cx="6808380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900" b="1">
                <a:latin typeface="League Spartan" panose="020B0604020202020204" charset="0"/>
              </a:rPr>
              <a:t>Aggregation:</a:t>
            </a:r>
            <a:endParaRPr lang="vi-VN" sz="190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vi-VN" sz="1900">
                <a:latin typeface="League Spartan" panose="020B0604020202020204" charset="0"/>
              </a:rPr>
              <a:t>Player - PiecesInHand, PiecesCaptured, CellsOnPlayerSide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vi-VN" sz="1900">
                <a:latin typeface="League Spartan" panose="020B0604020202020204" charset="0"/>
              </a:rPr>
              <a:t>Board - CellList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vi-VN" sz="1900">
                <a:latin typeface="League Spartan" panose="020B0604020202020204" charset="0"/>
              </a:rPr>
              <a:t>Cell - PieceList</a:t>
            </a:r>
          </a:p>
          <a:p>
            <a:r>
              <a:rPr lang="vi-VN" sz="1900" b="1">
                <a:latin typeface="League Spartan" panose="020B0604020202020204" charset="0"/>
              </a:rPr>
              <a:t>Association:</a:t>
            </a:r>
            <a:endParaRPr lang="vi-VN" sz="190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vi-VN" sz="1900">
                <a:latin typeface="League Spartan" panose="020B0604020202020204" charset="0"/>
              </a:rPr>
              <a:t>Player - PlayingBoard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vi-VN" sz="1900">
                <a:latin typeface="League Spartan" panose="020B0604020202020204" charset="0"/>
              </a:rPr>
              <a:t>Piece - Position</a:t>
            </a:r>
          </a:p>
          <a:p>
            <a:r>
              <a:rPr lang="vi-VN" sz="1900" b="1">
                <a:latin typeface="League Spartan" panose="020B0604020202020204" charset="0"/>
              </a:rPr>
              <a:t>Composition</a:t>
            </a:r>
            <a:r>
              <a:rPr lang="en-US" sz="1900" b="1">
                <a:latin typeface="League Spartan" panose="020B0604020202020204" charset="0"/>
              </a:rPr>
              <a:t>:</a:t>
            </a:r>
            <a:endParaRPr lang="vi-VN" sz="190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vi-VN" sz="1900">
                <a:latin typeface="League Spartan" panose="020B0604020202020204" charset="0"/>
              </a:rPr>
              <a:t>Board - Square, HalfCircle </a:t>
            </a:r>
            <a:endParaRPr lang="en-US" sz="190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vi-VN" sz="1900">
                <a:latin typeface="League Spartan" panose="020B0604020202020204" charset="0"/>
              </a:rPr>
              <a:t>Piece - BigPiece, SmallPiece </a:t>
            </a:r>
            <a:endParaRPr lang="en-US" sz="1900">
              <a:latin typeface="League Spart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5251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6824" y="2303862"/>
            <a:ext cx="395557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0C369C1C-8A7A-F9EF-2E13-D98E9015E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241" y="216023"/>
            <a:ext cx="7223977" cy="482700"/>
          </a:xfrm>
        </p:spPr>
        <p:txBody>
          <a:bodyPr/>
          <a:lstStyle/>
          <a:p>
            <a:pPr algn="l"/>
            <a:br>
              <a:rPr lang="en-US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500" b="1">
                <a:solidFill>
                  <a:schemeClr val="accent3">
                    <a:lumMod val="75000"/>
                  </a:schemeClr>
                </a:solidFill>
              </a:rPr>
              <a:t>OOP TECHNIQUES - INHERITANCE</a:t>
            </a:r>
            <a:br>
              <a:rPr lang="en-US"/>
            </a:b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8BE19F-24F7-BA43-6563-D9B9F6F396E5}"/>
              </a:ext>
            </a:extLst>
          </p:cNvPr>
          <p:cNvSpPr txBox="1"/>
          <p:nvPr/>
        </p:nvSpPr>
        <p:spPr>
          <a:xfrm>
            <a:off x="1092199" y="1042255"/>
            <a:ext cx="5765801" cy="14003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700" b="1">
                <a:latin typeface="League Spartan" panose="020B0604020202020204" charset="0"/>
              </a:rPr>
              <a:t>Cell is the parent class of Square and </a:t>
            </a:r>
            <a:r>
              <a:rPr lang="en-US" sz="1700" b="1" err="1">
                <a:latin typeface="League Spartan" panose="020B0604020202020204" charset="0"/>
              </a:rPr>
              <a:t>HalfCircle</a:t>
            </a:r>
            <a:r>
              <a:rPr lang="en-US" sz="1700">
                <a:latin typeface="League Spartan" panose="020B0604020202020204" charset="0"/>
              </a:rPr>
              <a:t>: Both Square and </a:t>
            </a:r>
            <a:r>
              <a:rPr lang="en-US" sz="1700" err="1">
                <a:latin typeface="League Spartan" panose="020B0604020202020204" charset="0"/>
              </a:rPr>
              <a:t>HalfCircle</a:t>
            </a:r>
            <a:r>
              <a:rPr lang="en-US" sz="1700">
                <a:latin typeface="League Spartan" panose="020B0604020202020204" charset="0"/>
              </a:rPr>
              <a:t> inherit from Cell, meaning they have all the attributes and methods of Cell (like position, </a:t>
            </a:r>
            <a:r>
              <a:rPr lang="en-US" sz="1700" err="1">
                <a:latin typeface="League Spartan" panose="020B0604020202020204" charset="0"/>
              </a:rPr>
              <a:t>pieceList</a:t>
            </a:r>
            <a:r>
              <a:rPr lang="en-US" sz="1700">
                <a:latin typeface="League Spartan" panose="020B0604020202020204" charset="0"/>
              </a:rPr>
              <a:t>, </a:t>
            </a:r>
            <a:r>
              <a:rPr lang="en-US" sz="1700" err="1">
                <a:latin typeface="League Spartan" panose="020B0604020202020204" charset="0"/>
              </a:rPr>
              <a:t>getPieceList</a:t>
            </a:r>
            <a:r>
              <a:rPr lang="en-US" sz="1700">
                <a:latin typeface="League Spartan" panose="020B0604020202020204" charset="0"/>
              </a:rPr>
              <a:t>, </a:t>
            </a:r>
            <a:r>
              <a:rPr lang="en-US" sz="1700" err="1">
                <a:latin typeface="League Spartan" panose="020B0604020202020204" charset="0"/>
              </a:rPr>
              <a:t>addPiece</a:t>
            </a:r>
            <a:r>
              <a:rPr lang="en-US" sz="1700">
                <a:latin typeface="League Spartan" panose="020B0604020202020204" charset="0"/>
              </a:rPr>
              <a:t>, </a:t>
            </a:r>
            <a:r>
              <a:rPr lang="en-US" sz="1700" err="1">
                <a:latin typeface="League Spartan" panose="020B0604020202020204" charset="0"/>
              </a:rPr>
              <a:t>removePiece</a:t>
            </a:r>
            <a:r>
              <a:rPr lang="en-US" sz="1700">
                <a:latin typeface="League Spartan" panose="020B0604020202020204" charset="0"/>
              </a:rPr>
              <a:t>), and can have additional attributes and methods of their own.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D1B217-624B-EE6A-2102-F7934A84A3B8}"/>
              </a:ext>
            </a:extLst>
          </p:cNvPr>
          <p:cNvSpPr txBox="1"/>
          <p:nvPr/>
        </p:nvSpPr>
        <p:spPr>
          <a:xfrm>
            <a:off x="1142093" y="2986264"/>
            <a:ext cx="5566979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700" b="1">
                <a:latin typeface="League Spartan" panose="020B0604020202020204" charset="0"/>
              </a:rPr>
              <a:t>Piece is the parent class of </a:t>
            </a:r>
            <a:r>
              <a:rPr lang="en-US" sz="1700" b="1" err="1">
                <a:latin typeface="League Spartan" panose="020B0604020202020204" charset="0"/>
              </a:rPr>
              <a:t>BigPiece</a:t>
            </a:r>
            <a:r>
              <a:rPr lang="en-US" sz="1700" b="1">
                <a:latin typeface="League Spartan" panose="020B0604020202020204" charset="0"/>
              </a:rPr>
              <a:t> and </a:t>
            </a:r>
            <a:r>
              <a:rPr lang="en-US" sz="1700" b="1" err="1">
                <a:latin typeface="League Spartan" panose="020B0604020202020204" charset="0"/>
              </a:rPr>
              <a:t>SmallPiece</a:t>
            </a:r>
            <a:r>
              <a:rPr lang="en-US" sz="1700" b="1">
                <a:latin typeface="League Spartan" panose="020B0604020202020204" charset="0"/>
              </a:rPr>
              <a:t>: </a:t>
            </a:r>
            <a:r>
              <a:rPr lang="en-US" sz="1700">
                <a:latin typeface="League Spartan" panose="020B0604020202020204" charset="0"/>
              </a:rPr>
              <a:t>Similarly, </a:t>
            </a:r>
            <a:r>
              <a:rPr lang="en-US" sz="1700" err="1">
                <a:latin typeface="League Spartan" panose="020B0604020202020204" charset="0"/>
              </a:rPr>
              <a:t>BigPiece</a:t>
            </a:r>
            <a:r>
              <a:rPr lang="en-US" sz="1700">
                <a:latin typeface="League Spartan" panose="020B0604020202020204" charset="0"/>
              </a:rPr>
              <a:t> and </a:t>
            </a:r>
            <a:r>
              <a:rPr lang="en-US" sz="1700" err="1">
                <a:latin typeface="League Spartan" panose="020B0604020202020204" charset="0"/>
              </a:rPr>
              <a:t>SmallPiece</a:t>
            </a:r>
            <a:r>
              <a:rPr lang="en-US" sz="1700">
                <a:latin typeface="League Spartan" panose="020B0604020202020204" charset="0"/>
              </a:rPr>
              <a:t> inherit from Piece, sharing common attributes and methods (like value, position, </a:t>
            </a:r>
            <a:r>
              <a:rPr lang="en-US" sz="1700" err="1">
                <a:latin typeface="League Spartan" panose="020B0604020202020204" charset="0"/>
              </a:rPr>
              <a:t>getPosition</a:t>
            </a:r>
            <a:r>
              <a:rPr lang="en-US" sz="1700">
                <a:latin typeface="League Spartan" panose="020B0604020202020204" charset="0"/>
              </a:rPr>
              <a:t>), and can have their own unique characteristics.</a:t>
            </a:r>
          </a:p>
        </p:txBody>
      </p:sp>
    </p:spTree>
    <p:extLst>
      <p:ext uri="{BB962C8B-B14F-4D97-AF65-F5344CB8AC3E}">
        <p14:creationId xmlns:p14="http://schemas.microsoft.com/office/powerpoint/2010/main" val="2201856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6824" y="2303862"/>
            <a:ext cx="395557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0C369C1C-8A7A-F9EF-2E13-D98E9015E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241" y="216023"/>
            <a:ext cx="7223977" cy="482700"/>
          </a:xfrm>
        </p:spPr>
        <p:txBody>
          <a:bodyPr/>
          <a:lstStyle/>
          <a:p>
            <a:pPr algn="l"/>
            <a:br>
              <a:rPr lang="en-US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500" b="1">
                <a:solidFill>
                  <a:schemeClr val="accent3">
                    <a:lumMod val="75000"/>
                  </a:schemeClr>
                </a:solidFill>
              </a:rPr>
              <a:t>OOP TECHNIQUES - POLYMORPHISM</a:t>
            </a:r>
            <a:br>
              <a:rPr lang="en-US"/>
            </a:b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9AC446-EC7B-651D-141E-BEB06E710CEA}"/>
              </a:ext>
            </a:extLst>
          </p:cNvPr>
          <p:cNvSpPr txBox="1"/>
          <p:nvPr/>
        </p:nvSpPr>
        <p:spPr>
          <a:xfrm>
            <a:off x="1173616" y="919275"/>
            <a:ext cx="6043612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700">
                <a:latin typeface="League Spartan" panose="020B0604020202020204" charset="0"/>
              </a:rPr>
              <a:t>The </a:t>
            </a:r>
            <a:r>
              <a:rPr lang="en-US" sz="1700" err="1">
                <a:latin typeface="League Spartan" panose="020B0604020202020204" charset="0"/>
              </a:rPr>
              <a:t>bigGem</a:t>
            </a:r>
            <a:r>
              <a:rPr lang="en-US" sz="1700">
                <a:latin typeface="League Spartan" panose="020B0604020202020204" charset="0"/>
              </a:rPr>
              <a:t> and </a:t>
            </a:r>
            <a:r>
              <a:rPr lang="en-US" sz="1700" err="1">
                <a:latin typeface="League Spartan" panose="020B0604020202020204" charset="0"/>
              </a:rPr>
              <a:t>smallGem</a:t>
            </a:r>
            <a:r>
              <a:rPr lang="en-US" sz="1700">
                <a:latin typeface="League Spartan" panose="020B0604020202020204" charset="0"/>
              </a:rPr>
              <a:t> can be both called as an object of the Gem class, but has different value of the VALUE attribute.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70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700">
                <a:latin typeface="League Spartan" panose="020B0604020202020204" charset="0"/>
              </a:rPr>
              <a:t>Only the Square is “pickable”. When looping through the cells (Cell objects) in a board, depending on the type (Square or </a:t>
            </a:r>
            <a:r>
              <a:rPr lang="en-US" sz="1700" err="1">
                <a:latin typeface="League Spartan" panose="020B0604020202020204" charset="0"/>
              </a:rPr>
              <a:t>HalfCircle</a:t>
            </a:r>
            <a:r>
              <a:rPr lang="en-US" sz="1700">
                <a:latin typeface="League Spartan" panose="020B0604020202020204" charset="0"/>
              </a:rPr>
              <a:t>), the program will decide if the player can pick up gems from that cell or not.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70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700">
                <a:latin typeface="League Spartan" panose="020B0604020202020204" charset="0"/>
              </a:rPr>
              <a:t>In the </a:t>
            </a:r>
            <a:r>
              <a:rPr lang="en-US" sz="1700" err="1">
                <a:latin typeface="League Spartan" panose="020B0604020202020204" charset="0"/>
              </a:rPr>
              <a:t>isPaneEmpty</a:t>
            </a:r>
            <a:r>
              <a:rPr lang="en-US" sz="1700">
                <a:latin typeface="League Spartan" panose="020B0604020202020204" charset="0"/>
              </a:rPr>
              <a:t> method of the class </a:t>
            </a:r>
            <a:r>
              <a:rPr lang="en-US" sz="1700" err="1">
                <a:latin typeface="League Spartan" panose="020B0604020202020204" charset="0"/>
              </a:rPr>
              <a:t>GamePlayScreenController</a:t>
            </a:r>
            <a:r>
              <a:rPr lang="en-US" sz="1700">
                <a:latin typeface="League Spartan" panose="020B0604020202020204" charset="0"/>
              </a:rPr>
              <a:t>, the children of the Pane is retrieved via the built-in method </a:t>
            </a:r>
            <a:r>
              <a:rPr lang="en-US" sz="1700" err="1">
                <a:latin typeface="League Spartan" panose="020B0604020202020204" charset="0"/>
              </a:rPr>
              <a:t>getChildren</a:t>
            </a:r>
            <a:r>
              <a:rPr lang="en-US" sz="1700">
                <a:latin typeface="League Spartan" panose="020B0604020202020204" charset="0"/>
              </a:rPr>
              <a:t>, in which only the Label objects can implement the </a:t>
            </a:r>
            <a:r>
              <a:rPr lang="en-US" sz="1700" err="1">
                <a:latin typeface="League Spartan" panose="020B0604020202020204" charset="0"/>
              </a:rPr>
              <a:t>getText</a:t>
            </a:r>
            <a:r>
              <a:rPr lang="en-US" sz="1700">
                <a:latin typeface="League Spartan" panose="020B0604020202020204" charset="0"/>
              </a:rPr>
              <a:t> method.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70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700" err="1">
                <a:latin typeface="League Spartan" panose="020B0604020202020204" charset="0"/>
              </a:rPr>
              <a:t>toString</a:t>
            </a:r>
            <a:r>
              <a:rPr lang="en-US" sz="1700">
                <a:latin typeface="League Spartan" panose="020B0604020202020204" charset="0"/>
              </a:rPr>
              <a:t>() method is overridden in the </a:t>
            </a:r>
            <a:r>
              <a:rPr lang="en-US" sz="1700" err="1">
                <a:latin typeface="League Spartan" panose="020B0604020202020204" charset="0"/>
              </a:rPr>
              <a:t>bigGem</a:t>
            </a:r>
            <a:r>
              <a:rPr lang="en-US" sz="1700">
                <a:latin typeface="League Spartan" panose="020B0604020202020204" charset="0"/>
              </a:rPr>
              <a:t> and </a:t>
            </a:r>
            <a:r>
              <a:rPr lang="en-US" sz="1700" err="1">
                <a:latin typeface="League Spartan" panose="020B0604020202020204" charset="0"/>
              </a:rPr>
              <a:t>smallGem</a:t>
            </a:r>
            <a:r>
              <a:rPr lang="en-US" sz="1700">
                <a:latin typeface="League Spartan" panose="020B0604020202020204" charset="0"/>
              </a:rPr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3788267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9"/>
          <p:cNvSpPr txBox="1">
            <a:spLocks noGrp="1"/>
          </p:cNvSpPr>
          <p:nvPr>
            <p:ph type="title"/>
          </p:nvPr>
        </p:nvSpPr>
        <p:spPr>
          <a:xfrm>
            <a:off x="1797863" y="2516524"/>
            <a:ext cx="5541400" cy="7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2"/>
                </a:solidFill>
              </a:rPr>
              <a:t>DEMO</a:t>
            </a:r>
            <a:endParaRPr b="1">
              <a:solidFill>
                <a:schemeClr val="bg2"/>
              </a:solidFill>
            </a:endParaRPr>
          </a:p>
        </p:txBody>
      </p:sp>
      <p:sp>
        <p:nvSpPr>
          <p:cNvPr id="357" name="Google Shape;357;p39"/>
          <p:cNvSpPr txBox="1">
            <a:spLocks noGrp="1"/>
          </p:cNvSpPr>
          <p:nvPr>
            <p:ph type="title" idx="2"/>
          </p:nvPr>
        </p:nvSpPr>
        <p:spPr>
          <a:xfrm>
            <a:off x="2215800" y="1365425"/>
            <a:ext cx="4712400" cy="9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2"/>
                </a:solidFill>
              </a:rPr>
              <a:t>04</a:t>
            </a:r>
            <a:endParaRPr>
              <a:solidFill>
                <a:schemeClr val="bg2"/>
              </a:solidFill>
            </a:endParaRPr>
          </a:p>
        </p:txBody>
      </p:sp>
      <p:cxnSp>
        <p:nvCxnSpPr>
          <p:cNvPr id="359" name="Google Shape;359;p39"/>
          <p:cNvCxnSpPr/>
          <p:nvPr/>
        </p:nvCxnSpPr>
        <p:spPr>
          <a:xfrm>
            <a:off x="4129350" y="2399275"/>
            <a:ext cx="885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6561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6"/>
          <p:cNvSpPr txBox="1">
            <a:spLocks noGrp="1"/>
          </p:cNvSpPr>
          <p:nvPr>
            <p:ph type="title"/>
          </p:nvPr>
        </p:nvSpPr>
        <p:spPr>
          <a:xfrm>
            <a:off x="1883428" y="1557811"/>
            <a:ext cx="23598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2"/>
                </a:solidFill>
              </a:rPr>
              <a:t>01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324" name="Google Shape;324;p36"/>
          <p:cNvSpPr txBox="1">
            <a:spLocks noGrp="1"/>
          </p:cNvSpPr>
          <p:nvPr>
            <p:ph type="subTitle" idx="2"/>
          </p:nvPr>
        </p:nvSpPr>
        <p:spPr>
          <a:xfrm>
            <a:off x="1883428" y="2040246"/>
            <a:ext cx="23598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Introduction</a:t>
            </a:r>
            <a:endParaRPr b="1"/>
          </a:p>
        </p:txBody>
      </p:sp>
      <p:sp>
        <p:nvSpPr>
          <p:cNvPr id="325" name="Google Shape;325;p36"/>
          <p:cNvSpPr txBox="1">
            <a:spLocks noGrp="1"/>
          </p:cNvSpPr>
          <p:nvPr>
            <p:ph type="title" idx="3"/>
          </p:nvPr>
        </p:nvSpPr>
        <p:spPr>
          <a:xfrm>
            <a:off x="722088" y="563352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bg2"/>
                </a:solidFill>
              </a:rPr>
              <a:t>Table of contents</a:t>
            </a:r>
            <a:endParaRPr b="1">
              <a:solidFill>
                <a:schemeClr val="bg2"/>
              </a:solidFill>
            </a:endParaRPr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 idx="4"/>
          </p:nvPr>
        </p:nvSpPr>
        <p:spPr>
          <a:xfrm>
            <a:off x="4560528" y="1557811"/>
            <a:ext cx="23598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2"/>
                </a:solidFill>
              </a:rPr>
              <a:t>02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328" name="Google Shape;328;p36"/>
          <p:cNvSpPr txBox="1">
            <a:spLocks noGrp="1"/>
          </p:cNvSpPr>
          <p:nvPr>
            <p:ph type="subTitle" idx="6"/>
          </p:nvPr>
        </p:nvSpPr>
        <p:spPr>
          <a:xfrm>
            <a:off x="3969489" y="2040246"/>
            <a:ext cx="3799368" cy="7525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Product Analysis </a:t>
            </a:r>
            <a:br>
              <a:rPr lang="en-US" b="1"/>
            </a:br>
            <a:r>
              <a:rPr lang="en-US" b="1"/>
              <a:t>and Design</a:t>
            </a:r>
            <a:endParaRPr b="1"/>
          </a:p>
        </p:txBody>
      </p:sp>
      <p:sp>
        <p:nvSpPr>
          <p:cNvPr id="329" name="Google Shape;329;p36"/>
          <p:cNvSpPr txBox="1">
            <a:spLocks noGrp="1"/>
          </p:cNvSpPr>
          <p:nvPr>
            <p:ph type="title" idx="7"/>
          </p:nvPr>
        </p:nvSpPr>
        <p:spPr>
          <a:xfrm>
            <a:off x="2040524" y="3294159"/>
            <a:ext cx="23598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2"/>
                </a:solidFill>
              </a:rPr>
              <a:t>03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331" name="Google Shape;331;p36"/>
          <p:cNvSpPr txBox="1">
            <a:spLocks noGrp="1"/>
          </p:cNvSpPr>
          <p:nvPr>
            <p:ph type="subTitle" idx="9"/>
          </p:nvPr>
        </p:nvSpPr>
        <p:spPr>
          <a:xfrm>
            <a:off x="2040524" y="3776594"/>
            <a:ext cx="23598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OOP Techniques</a:t>
            </a:r>
            <a:endParaRPr b="1"/>
          </a:p>
        </p:txBody>
      </p:sp>
      <p:sp>
        <p:nvSpPr>
          <p:cNvPr id="332" name="Google Shape;332;p36"/>
          <p:cNvSpPr txBox="1">
            <a:spLocks noGrp="1"/>
          </p:cNvSpPr>
          <p:nvPr>
            <p:ph type="title" idx="13"/>
          </p:nvPr>
        </p:nvSpPr>
        <p:spPr>
          <a:xfrm>
            <a:off x="4717624" y="3294159"/>
            <a:ext cx="23598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2"/>
                </a:solidFill>
              </a:rPr>
              <a:t>04</a:t>
            </a:r>
            <a:endParaRPr>
              <a:solidFill>
                <a:schemeClr val="bg2"/>
              </a:solidFill>
            </a:endParaRPr>
          </a:p>
        </p:txBody>
      </p:sp>
      <p:sp>
        <p:nvSpPr>
          <p:cNvPr id="334" name="Google Shape;334;p36"/>
          <p:cNvSpPr txBox="1">
            <a:spLocks noGrp="1"/>
          </p:cNvSpPr>
          <p:nvPr>
            <p:ph type="subTitle" idx="15"/>
          </p:nvPr>
        </p:nvSpPr>
        <p:spPr>
          <a:xfrm>
            <a:off x="4717624" y="3776594"/>
            <a:ext cx="23598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Product Demo</a:t>
            </a:r>
            <a:endParaRPr b="1"/>
          </a:p>
        </p:txBody>
      </p:sp>
      <p:pic>
        <p:nvPicPr>
          <p:cNvPr id="338" name="Google Shape;33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78329" y="-816700"/>
            <a:ext cx="2605849" cy="338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84796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FC10EA-5EF3-E5FE-5AE8-0E62CFFB6FAD}"/>
              </a:ext>
            </a:extLst>
          </p:cNvPr>
          <p:cNvSpPr txBox="1"/>
          <p:nvPr/>
        </p:nvSpPr>
        <p:spPr>
          <a:xfrm>
            <a:off x="723156" y="538244"/>
            <a:ext cx="7273949" cy="389337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300" b="1" dirty="0">
                <a:solidFill>
                  <a:srgbClr val="C00000"/>
                </a:solidFill>
                <a:latin typeface="League Spartan"/>
              </a:rPr>
              <a:t>Nguyen Trung Kien – 20226052 (Leader) (34%):</a:t>
            </a:r>
            <a:endParaRPr lang="en-US" sz="1300" dirty="0">
              <a:solidFill>
                <a:srgbClr val="C00000"/>
              </a:solidFill>
              <a:latin typeface="League Spartan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 panose="020B0604020202020204" charset="0"/>
              </a:rPr>
              <a:t>Frontend Development:</a:t>
            </a:r>
            <a:r>
              <a:rPr lang="en-US" sz="1300" dirty="0">
                <a:latin typeface="League Spartan" panose="020B0604020202020204" charset="0"/>
              </a:rPr>
              <a:t> Collaborate on UI design and implementation, focusing on complex components or performance optimization.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 panose="020B0604020202020204" charset="0"/>
              </a:rPr>
              <a:t>Backend Development:</a:t>
            </a:r>
            <a:r>
              <a:rPr lang="en-US" sz="1300" dirty="0">
                <a:latin typeface="League Spartan" panose="020B0604020202020204" charset="0"/>
              </a:rPr>
              <a:t> Collaborate on game logic implementation, particularly complex algorithms or special case handling.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 panose="020B0604020202020204" charset="0"/>
              </a:rPr>
              <a:t>Project Leadership:</a:t>
            </a:r>
            <a:r>
              <a:rPr lang="en-US" sz="1300" dirty="0">
                <a:latin typeface="League Spartan" panose="020B0604020202020204" charset="0"/>
              </a:rPr>
              <a:t> Coordinate tasks, manage timelines, facilitate communication, and ensure the project's overall success.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 panose="020B0604020202020204" charset="0"/>
              </a:rPr>
              <a:t>Quality Assurance:</a:t>
            </a:r>
            <a:r>
              <a:rPr lang="en-US" sz="1300" dirty="0">
                <a:latin typeface="League Spartan" panose="020B0604020202020204" charset="0"/>
              </a:rPr>
              <a:t> Thoroughly test the game to identify and fix any bugs or issues.</a:t>
            </a:r>
            <a:endParaRPr lang="en-US" sz="1300" b="1" dirty="0">
              <a:latin typeface="League Spartan" panose="020B0604020202020204" charset="0"/>
            </a:endParaRPr>
          </a:p>
          <a:p>
            <a:r>
              <a:rPr lang="en-US" sz="1300" b="1" dirty="0">
                <a:solidFill>
                  <a:srgbClr val="C00000"/>
                </a:solidFill>
                <a:latin typeface="League Spartan" panose="020B0604020202020204" charset="0"/>
              </a:rPr>
              <a:t>Phung Duc Dat – 20226025 (33%)</a:t>
            </a:r>
            <a:r>
              <a:rPr lang="en-US" sz="1300" b="1" dirty="0">
                <a:latin typeface="League Spartan" panose="020B0604020202020204" charset="0"/>
              </a:rPr>
              <a:t>:</a:t>
            </a:r>
            <a:endParaRPr lang="en-US" sz="1300" dirty="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 panose="020B0604020202020204" charset="0"/>
              </a:rPr>
              <a:t>Frontend Development:</a:t>
            </a:r>
            <a:r>
              <a:rPr lang="en-US" sz="1300" dirty="0">
                <a:latin typeface="League Spartan" panose="020B0604020202020204" charset="0"/>
              </a:rPr>
              <a:t> Design and implement the JavaFX UI, including the game board, pieces, buttons, score display, and any interactive elements.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/>
              </a:rPr>
              <a:t>UI Enhancements:</a:t>
            </a:r>
            <a:r>
              <a:rPr lang="en-US" sz="1300" dirty="0">
                <a:latin typeface="League Spartan"/>
              </a:rPr>
              <a:t> Collaborate on creating animations and visual effects to make the game more engaging and visually appealing.</a:t>
            </a:r>
            <a:endParaRPr lang="en-US" sz="1300" dirty="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 panose="020B0604020202020204" charset="0"/>
              </a:rPr>
              <a:t>Presentation:</a:t>
            </a:r>
            <a:r>
              <a:rPr lang="en-US" sz="1300" dirty="0">
                <a:latin typeface="League Spartan" panose="020B0604020202020204" charset="0"/>
              </a:rPr>
              <a:t> Design and create the presentation slides showcasing the project and its features.</a:t>
            </a:r>
          </a:p>
          <a:p>
            <a:r>
              <a:rPr lang="en-US" sz="1300" b="1" dirty="0">
                <a:solidFill>
                  <a:srgbClr val="C00000"/>
                </a:solidFill>
                <a:latin typeface="League Spartan" panose="020B0604020202020204" charset="0"/>
              </a:rPr>
              <a:t>Ha Minh Duc – 20226027 (33%):</a:t>
            </a:r>
            <a:endParaRPr lang="en-US" sz="1300" dirty="0">
              <a:solidFill>
                <a:srgbClr val="C00000"/>
              </a:solidFill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/>
              </a:rPr>
              <a:t>Backend Development:</a:t>
            </a:r>
            <a:r>
              <a:rPr lang="en-US" sz="1300" dirty="0">
                <a:latin typeface="League Spartan"/>
              </a:rPr>
              <a:t> Implement the game logic, including rules, scoring, turn management, win/loss conditions.</a:t>
            </a:r>
            <a:endParaRPr lang="en-US" sz="1300" dirty="0">
              <a:latin typeface="League Sparta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/>
              </a:rPr>
              <a:t>Writing report</a:t>
            </a:r>
            <a:endParaRPr lang="en-US" sz="1300" dirty="0">
              <a:latin typeface="League Spartan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1" dirty="0">
                <a:latin typeface="League Spartan"/>
              </a:rPr>
              <a:t>UML Diagrams:</a:t>
            </a:r>
            <a:r>
              <a:rPr lang="en-US" sz="1300" dirty="0">
                <a:latin typeface="League Spartan"/>
              </a:rPr>
              <a:t> Create use case diagram and class diagram</a:t>
            </a:r>
          </a:p>
        </p:txBody>
      </p:sp>
    </p:spTree>
    <p:extLst>
      <p:ext uri="{BB962C8B-B14F-4D97-AF65-F5344CB8AC3E}">
        <p14:creationId xmlns:p14="http://schemas.microsoft.com/office/powerpoint/2010/main" val="567649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64"/>
          <p:cNvSpPr txBox="1"/>
          <p:nvPr/>
        </p:nvSpPr>
        <p:spPr>
          <a:xfrm>
            <a:off x="2914250" y="3595163"/>
            <a:ext cx="33231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Please keep this slide for attribution</a:t>
            </a:r>
            <a:endParaRPr sz="1200">
              <a:solidFill>
                <a:schemeClr val="dk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E9670C-3C8C-D5F5-710F-5E247CA25C54}"/>
              </a:ext>
            </a:extLst>
          </p:cNvPr>
          <p:cNvSpPr/>
          <p:nvPr/>
        </p:nvSpPr>
        <p:spPr>
          <a:xfrm>
            <a:off x="2833007" y="2735036"/>
            <a:ext cx="3404507" cy="1436914"/>
          </a:xfrm>
          <a:prstGeom prst="rect">
            <a:avLst/>
          </a:prstGeom>
          <a:solidFill>
            <a:srgbClr val="EEEDEC"/>
          </a:solidFill>
          <a:ln>
            <a:solidFill>
              <a:srgbClr val="EEEDE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4" name="Google Shape;874;p64"/>
          <p:cNvSpPr txBox="1">
            <a:spLocks noGrp="1"/>
          </p:cNvSpPr>
          <p:nvPr>
            <p:ph type="ctrTitle"/>
          </p:nvPr>
        </p:nvSpPr>
        <p:spPr>
          <a:xfrm>
            <a:off x="2934322" y="1800452"/>
            <a:ext cx="3315600" cy="8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bg2"/>
                </a:solidFill>
              </a:rPr>
              <a:t>Thanks!</a:t>
            </a:r>
            <a:endParaRPr b="1">
              <a:solidFill>
                <a:schemeClr val="bg2"/>
              </a:solidFill>
            </a:endParaRPr>
          </a:p>
        </p:txBody>
      </p:sp>
      <p:cxnSp>
        <p:nvCxnSpPr>
          <p:cNvPr id="877" name="Google Shape;877;p64"/>
          <p:cNvCxnSpPr/>
          <p:nvPr/>
        </p:nvCxnSpPr>
        <p:spPr>
          <a:xfrm>
            <a:off x="4145678" y="2856789"/>
            <a:ext cx="885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9"/>
          <p:cNvSpPr txBox="1">
            <a:spLocks noGrp="1"/>
          </p:cNvSpPr>
          <p:nvPr>
            <p:ph type="title"/>
          </p:nvPr>
        </p:nvSpPr>
        <p:spPr>
          <a:xfrm>
            <a:off x="2215800" y="2458515"/>
            <a:ext cx="4712400" cy="7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2"/>
                </a:solidFill>
              </a:rPr>
              <a:t>Introduction</a:t>
            </a:r>
            <a:endParaRPr b="1">
              <a:solidFill>
                <a:schemeClr val="bg2"/>
              </a:solidFill>
            </a:endParaRPr>
          </a:p>
        </p:txBody>
      </p:sp>
      <p:sp>
        <p:nvSpPr>
          <p:cNvPr id="357" name="Google Shape;357;p39"/>
          <p:cNvSpPr txBox="1">
            <a:spLocks noGrp="1"/>
          </p:cNvSpPr>
          <p:nvPr>
            <p:ph type="title" idx="2"/>
          </p:nvPr>
        </p:nvSpPr>
        <p:spPr>
          <a:xfrm>
            <a:off x="2215800" y="1365425"/>
            <a:ext cx="4712400" cy="9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2"/>
                </a:solidFill>
              </a:rPr>
              <a:t>01</a:t>
            </a:r>
            <a:endParaRPr>
              <a:solidFill>
                <a:schemeClr val="bg2"/>
              </a:solidFill>
            </a:endParaRPr>
          </a:p>
        </p:txBody>
      </p:sp>
      <p:cxnSp>
        <p:nvCxnSpPr>
          <p:cNvPr id="359" name="Google Shape;359;p39"/>
          <p:cNvCxnSpPr/>
          <p:nvPr/>
        </p:nvCxnSpPr>
        <p:spPr>
          <a:xfrm>
            <a:off x="4129350" y="2399275"/>
            <a:ext cx="885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461;p43">
            <a:extLst>
              <a:ext uri="{FF2B5EF4-FFF2-40B4-BE49-F238E27FC236}">
                <a16:creationId xmlns:a16="http://schemas.microsoft.com/office/drawing/2014/main" id="{81E6435C-7BC0-1997-523A-C6BC1DD51D7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816316" y="1825149"/>
            <a:ext cx="4427034" cy="8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>
                <a:solidFill>
                  <a:schemeClr val="bg2"/>
                </a:solidFill>
              </a:rPr>
              <a:t>Popular traditional Vietnamese game, especially among youth with simple rules, strategic gameplay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>
                <a:solidFill>
                  <a:schemeClr val="bg2"/>
                </a:solidFill>
              </a:rPr>
              <a:t>Digital versions exist on various platforms, but lack user-friendly experience</a:t>
            </a:r>
            <a:endParaRPr sz="1600">
              <a:solidFill>
                <a:schemeClr val="bg2"/>
              </a:solidFill>
            </a:endParaRPr>
          </a:p>
        </p:txBody>
      </p:sp>
      <p:sp>
        <p:nvSpPr>
          <p:cNvPr id="8" name="Google Shape;460;p43">
            <a:extLst>
              <a:ext uri="{FF2B5EF4-FFF2-40B4-BE49-F238E27FC236}">
                <a16:creationId xmlns:a16="http://schemas.microsoft.com/office/drawing/2014/main" id="{E82BEA5B-4824-3D79-3BAD-1B13384924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2510" y="1167518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2"/>
                </a:solidFill>
              </a:rPr>
              <a:t>Problem</a:t>
            </a:r>
            <a:endParaRPr b="1">
              <a:solidFill>
                <a:schemeClr val="bg2"/>
              </a:solidFill>
            </a:endParaRPr>
          </a:p>
        </p:txBody>
      </p:sp>
      <p:pic>
        <p:nvPicPr>
          <p:cNvPr id="11" name="Google Shape;367;p40">
            <a:extLst>
              <a:ext uri="{FF2B5EF4-FFF2-40B4-BE49-F238E27FC236}">
                <a16:creationId xmlns:a16="http://schemas.microsoft.com/office/drawing/2014/main" id="{53D78C81-D4DE-C89E-8096-2C59DD266EC6}"/>
              </a:ext>
            </a:extLst>
          </p:cNvPr>
          <p:cNvPicPr preferRelativeResize="0"/>
          <p:nvPr/>
        </p:nvPicPr>
        <p:blipFill rotWithShape="1">
          <a:blip r:embed="rId3"/>
          <a:srcRect l="21813" r="21813"/>
          <a:stretch/>
        </p:blipFill>
        <p:spPr>
          <a:xfrm>
            <a:off x="234203" y="652075"/>
            <a:ext cx="2921508" cy="2751143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0" name="Google Shape;367;p40">
            <a:extLst>
              <a:ext uri="{FF2B5EF4-FFF2-40B4-BE49-F238E27FC236}">
                <a16:creationId xmlns:a16="http://schemas.microsoft.com/office/drawing/2014/main" id="{613BF2E2-0E03-B323-3385-C8CB797EC910}"/>
              </a:ext>
            </a:extLst>
          </p:cNvPr>
          <p:cNvPicPr preferRelativeResize="0"/>
          <p:nvPr/>
        </p:nvPicPr>
        <p:blipFill rotWithShape="1">
          <a:blip r:embed="rId4"/>
          <a:srcRect l="18313" r="18313"/>
          <a:stretch/>
        </p:blipFill>
        <p:spPr>
          <a:xfrm>
            <a:off x="1643171" y="2550696"/>
            <a:ext cx="2324960" cy="2201207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2644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0"/>
          <p:cNvSpPr txBox="1">
            <a:spLocks noGrp="1"/>
          </p:cNvSpPr>
          <p:nvPr>
            <p:ph type="subTitle" idx="1"/>
          </p:nvPr>
        </p:nvSpPr>
        <p:spPr>
          <a:xfrm>
            <a:off x="722188" y="2155211"/>
            <a:ext cx="4487100" cy="11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O An Quan app is a lightweight, customizable way to experience the traditional Vietnamese game with friends and family on one device. Its authentic interface and music aim to preserve cultural heritage while providing a fun and engaging multiplayer experience.</a:t>
            </a:r>
          </a:p>
        </p:txBody>
      </p:sp>
      <p:sp>
        <p:nvSpPr>
          <p:cNvPr id="365" name="Google Shape;365;p40"/>
          <p:cNvSpPr txBox="1">
            <a:spLocks noGrp="1"/>
          </p:cNvSpPr>
          <p:nvPr>
            <p:ph type="title"/>
          </p:nvPr>
        </p:nvSpPr>
        <p:spPr>
          <a:xfrm>
            <a:off x="722188" y="1237561"/>
            <a:ext cx="4487100" cy="6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bg2"/>
                </a:solidFill>
              </a:rPr>
              <a:t>Target</a:t>
            </a:r>
            <a:endParaRPr>
              <a:solidFill>
                <a:schemeClr val="bg2"/>
              </a:solidFill>
            </a:endParaRPr>
          </a:p>
        </p:txBody>
      </p:sp>
      <p:cxnSp>
        <p:nvCxnSpPr>
          <p:cNvPr id="366" name="Google Shape;366;p40"/>
          <p:cNvCxnSpPr/>
          <p:nvPr/>
        </p:nvCxnSpPr>
        <p:spPr>
          <a:xfrm>
            <a:off x="2523088" y="2039199"/>
            <a:ext cx="885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67" name="Google Shape;367;p40"/>
          <p:cNvPicPr preferRelativeResize="0"/>
          <p:nvPr/>
        </p:nvPicPr>
        <p:blipFill rotWithShape="1">
          <a:blip r:embed="rId3">
            <a:alphaModFix/>
          </a:blip>
          <a:srcRect l="28273" r="5059"/>
          <a:stretch/>
        </p:blipFill>
        <p:spPr>
          <a:xfrm>
            <a:off x="5562101" y="1138350"/>
            <a:ext cx="2866800" cy="2866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68" name="Google Shape;36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1114" y="1763250"/>
            <a:ext cx="395557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7"/>
          <p:cNvSpPr txBox="1">
            <a:spLocks noGrp="1"/>
          </p:cNvSpPr>
          <p:nvPr>
            <p:ph type="body" idx="1"/>
          </p:nvPr>
        </p:nvSpPr>
        <p:spPr>
          <a:xfrm>
            <a:off x="1975620" y="902791"/>
            <a:ext cx="5608937" cy="23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>
                <a:solidFill>
                  <a:schemeClr val="bg2"/>
                </a:solidFill>
              </a:rPr>
              <a:t>1. Start:</a:t>
            </a:r>
            <a:endParaRPr lang="en-US">
              <a:solidFill>
                <a:schemeClr val="bg2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Players play rock-paper-scissors to determine who goes first.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The first player chooses </a:t>
            </a:r>
            <a:r>
              <a:rPr lang="en-US" b="1">
                <a:solidFill>
                  <a:schemeClr val="bg2"/>
                </a:solidFill>
              </a:rPr>
              <a:t>any</a:t>
            </a:r>
            <a:r>
              <a:rPr lang="en-US">
                <a:solidFill>
                  <a:schemeClr val="bg2"/>
                </a:solidFill>
              </a:rPr>
              <a:t> square on their side of the board and takes </a:t>
            </a:r>
            <a:r>
              <a:rPr lang="en-US" b="1">
                <a:solidFill>
                  <a:schemeClr val="bg2"/>
                </a:solidFill>
              </a:rPr>
              <a:t>all</a:t>
            </a:r>
            <a:r>
              <a:rPr lang="en-US">
                <a:solidFill>
                  <a:schemeClr val="bg2"/>
                </a:solidFill>
              </a:rPr>
              <a:t> the pieces from that square.</a:t>
            </a:r>
          </a:p>
          <a:p>
            <a:pPr marL="139700" indent="0">
              <a:buNone/>
            </a:pPr>
            <a:r>
              <a:rPr lang="en-US" b="1">
                <a:solidFill>
                  <a:schemeClr val="bg2"/>
                </a:solidFill>
              </a:rPr>
              <a:t>2. Sowing:</a:t>
            </a:r>
            <a:endParaRPr lang="en-US">
              <a:solidFill>
                <a:schemeClr val="bg2"/>
              </a:solidFill>
            </a:endParaRPr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Sow the pieces one by one, placing one piece in each square, moving in </a:t>
            </a:r>
            <a:r>
              <a:rPr lang="en-US" b="1">
                <a:solidFill>
                  <a:schemeClr val="bg2"/>
                </a:solidFill>
              </a:rPr>
              <a:t>one</a:t>
            </a:r>
            <a:r>
              <a:rPr lang="en-US">
                <a:solidFill>
                  <a:schemeClr val="bg2"/>
                </a:solidFill>
              </a:rPr>
              <a:t> direction (left or right).</a:t>
            </a:r>
          </a:p>
          <a:p>
            <a:pPr>
              <a:buClr>
                <a:schemeClr val="bg2"/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When all pieces are sown, take the pieces from the next square and continue sowing.</a:t>
            </a:r>
          </a:p>
          <a:p>
            <a:pPr marL="139700" indent="0">
              <a:buNone/>
            </a:pPr>
            <a:r>
              <a:rPr lang="en-US" b="1">
                <a:solidFill>
                  <a:schemeClr val="bg2"/>
                </a:solidFill>
              </a:rPr>
              <a:t>3. Capturing:</a:t>
            </a:r>
            <a:endParaRPr lang="en-US">
              <a:solidFill>
                <a:schemeClr val="bg2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If you land on an empty square, </a:t>
            </a:r>
            <a:r>
              <a:rPr lang="en-US" b="1">
                <a:solidFill>
                  <a:schemeClr val="bg2"/>
                </a:solidFill>
              </a:rPr>
              <a:t>capture</a:t>
            </a:r>
            <a:r>
              <a:rPr lang="en-US">
                <a:solidFill>
                  <a:schemeClr val="bg2"/>
                </a:solidFill>
              </a:rPr>
              <a:t> all the pieces in the square immediately after it.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If the square after the captured square is also empty, continue capturing pieces in the following squares.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Capturing pieces in the Mandarin Square follows the same rules.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endParaRPr sz="1700">
              <a:solidFill>
                <a:schemeClr val="bg2"/>
              </a:solidFill>
            </a:endParaRPr>
          </a:p>
        </p:txBody>
      </p:sp>
      <p:sp>
        <p:nvSpPr>
          <p:cNvPr id="344" name="Google Shape;344;p37"/>
          <p:cNvSpPr txBox="1">
            <a:spLocks noGrp="1"/>
          </p:cNvSpPr>
          <p:nvPr>
            <p:ph type="title"/>
          </p:nvPr>
        </p:nvSpPr>
        <p:spPr>
          <a:xfrm>
            <a:off x="866204" y="154277"/>
            <a:ext cx="48456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2"/>
                </a:solidFill>
              </a:rPr>
              <a:t>Rules of game</a:t>
            </a:r>
            <a:endParaRPr b="1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7"/>
          <p:cNvSpPr txBox="1">
            <a:spLocks noGrp="1"/>
          </p:cNvSpPr>
          <p:nvPr>
            <p:ph type="title"/>
          </p:nvPr>
        </p:nvSpPr>
        <p:spPr>
          <a:xfrm>
            <a:off x="866204" y="154277"/>
            <a:ext cx="48456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2"/>
                </a:solidFill>
              </a:rPr>
              <a:t>Rules of game</a:t>
            </a:r>
            <a:endParaRPr b="1">
              <a:solidFill>
                <a:schemeClr val="bg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9234C-A6D0-AD37-38CB-E67511D057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83472" y="980764"/>
            <a:ext cx="5906647" cy="2399400"/>
          </a:xfrm>
        </p:spPr>
        <p:txBody>
          <a:bodyPr/>
          <a:lstStyle/>
          <a:p>
            <a:pPr marL="139700" indent="0">
              <a:buNone/>
            </a:pPr>
            <a:r>
              <a:rPr lang="en-US" b="1">
                <a:solidFill>
                  <a:schemeClr val="bg2"/>
                </a:solidFill>
              </a:rPr>
              <a:t>4. Passing (Losing a Turn):</a:t>
            </a:r>
            <a:endParaRPr lang="en-US">
              <a:solidFill>
                <a:schemeClr val="bg2"/>
              </a:solidFill>
            </a:endParaRP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If you sow into the Mandarin Square (whether it has pieces or not).</a:t>
            </a:r>
          </a:p>
          <a:p>
            <a:pPr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If you sow into two consecutive empty squares.</a:t>
            </a:r>
          </a:p>
          <a:p>
            <a:pPr marL="139700" indent="0">
              <a:buNone/>
            </a:pPr>
            <a:r>
              <a:rPr lang="en-US" b="1">
                <a:solidFill>
                  <a:schemeClr val="bg2"/>
                </a:solidFill>
              </a:rPr>
              <a:t>5. Running Out of Pieces on Your Side (Borrowing):</a:t>
            </a:r>
            <a:endParaRPr lang="en-US">
              <a:solidFill>
                <a:schemeClr val="bg2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Use 5 captured pieces to place one piece in each square on your side before starting your turn.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If you don't have enough pieces, borrow from your opponent and return them when counting points at the end of the game.</a:t>
            </a:r>
          </a:p>
          <a:p>
            <a:pPr marL="139700" indent="0">
              <a:buNone/>
            </a:pPr>
            <a:r>
              <a:rPr lang="en-US" b="1">
                <a:solidFill>
                  <a:schemeClr val="bg2"/>
                </a:solidFill>
              </a:rPr>
              <a:t>6. Ending &amp; Winning:</a:t>
            </a:r>
            <a:endParaRPr lang="en-US">
              <a:solidFill>
                <a:schemeClr val="bg2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Capture all the pieces on the board.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bg2"/>
                </a:solidFill>
              </a:rPr>
              <a:t>Or capture both Mandarin pieces; the remaining pieces belong to the player on whose side of the board those pieces are.</a:t>
            </a:r>
          </a:p>
          <a:p>
            <a:endParaRPr lang="en-US">
              <a:solidFill>
                <a:schemeClr val="bg2"/>
              </a:solidFill>
            </a:endParaRPr>
          </a:p>
          <a:p>
            <a:pPr marL="139700" indent="0">
              <a:buNone/>
            </a:pPr>
            <a:r>
              <a:rPr lang="en-US" sz="1800" b="1">
                <a:solidFill>
                  <a:schemeClr val="bg2"/>
                </a:solidFill>
              </a:rPr>
              <a:t>The player with more pieces wins the game!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9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9"/>
          <p:cNvSpPr txBox="1">
            <a:spLocks noGrp="1"/>
          </p:cNvSpPr>
          <p:nvPr>
            <p:ph type="title"/>
          </p:nvPr>
        </p:nvSpPr>
        <p:spPr>
          <a:xfrm>
            <a:off x="2050794" y="2822900"/>
            <a:ext cx="5346907" cy="7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2"/>
                </a:solidFill>
              </a:rPr>
              <a:t>Product Analysis and Design</a:t>
            </a:r>
            <a:endParaRPr b="1">
              <a:solidFill>
                <a:schemeClr val="bg2"/>
              </a:solidFill>
            </a:endParaRPr>
          </a:p>
        </p:txBody>
      </p:sp>
      <p:sp>
        <p:nvSpPr>
          <p:cNvPr id="357" name="Google Shape;357;p39"/>
          <p:cNvSpPr txBox="1">
            <a:spLocks noGrp="1"/>
          </p:cNvSpPr>
          <p:nvPr>
            <p:ph type="title" idx="2"/>
          </p:nvPr>
        </p:nvSpPr>
        <p:spPr>
          <a:xfrm>
            <a:off x="2215800" y="1365425"/>
            <a:ext cx="4712400" cy="94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2"/>
                </a:solidFill>
              </a:rPr>
              <a:t>02</a:t>
            </a:r>
            <a:endParaRPr>
              <a:solidFill>
                <a:schemeClr val="bg2"/>
              </a:solidFill>
            </a:endParaRPr>
          </a:p>
        </p:txBody>
      </p:sp>
      <p:cxnSp>
        <p:nvCxnSpPr>
          <p:cNvPr id="359" name="Google Shape;359;p39"/>
          <p:cNvCxnSpPr/>
          <p:nvPr/>
        </p:nvCxnSpPr>
        <p:spPr>
          <a:xfrm>
            <a:off x="4129350" y="2399275"/>
            <a:ext cx="885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48515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-1319361" y="95521"/>
            <a:ext cx="77139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3">
                    <a:lumMod val="75000"/>
                  </a:schemeClr>
                </a:solidFill>
              </a:rPr>
              <a:t>Use case Diagram</a:t>
            </a:r>
            <a:endParaRPr b="1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3" name="Picture 2" descr="A diagram of a music player&#10;&#10;Description automatically generated">
            <a:extLst>
              <a:ext uri="{FF2B5EF4-FFF2-40B4-BE49-F238E27FC236}">
                <a16:creationId xmlns:a16="http://schemas.microsoft.com/office/drawing/2014/main" id="{AD1F80D4-44DD-3563-25BE-B3FAFF6313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72" t="7442" r="4665" b="4221"/>
          <a:stretch/>
        </p:blipFill>
        <p:spPr>
          <a:xfrm>
            <a:off x="0" y="588333"/>
            <a:ext cx="5074602" cy="45551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4F7312-6A95-20A5-A199-D39BB716CF8F}"/>
              </a:ext>
            </a:extLst>
          </p:cNvPr>
          <p:cNvSpPr txBox="1"/>
          <p:nvPr/>
        </p:nvSpPr>
        <p:spPr>
          <a:xfrm>
            <a:off x="5295014" y="782217"/>
            <a:ext cx="317381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latin typeface="League Spartan" panose="020B0604020202020204" charset="0"/>
              </a:rPr>
              <a:t>Use Cases:</a:t>
            </a:r>
            <a:endParaRPr lang="en-US">
              <a:latin typeface="League Spartan" panose="020B0604020202020204" charset="0"/>
            </a:endParaRPr>
          </a:p>
          <a:p>
            <a:r>
              <a:rPr lang="en-US" b="1">
                <a:latin typeface="League Spartan" panose="020B0604020202020204" charset="0"/>
              </a:rPr>
              <a:t>- Play:</a:t>
            </a:r>
            <a:r>
              <a:rPr lang="en-US">
                <a:latin typeface="League Spartan" panose="020B0604020202020204" charset="0"/>
              </a:rPr>
              <a:t> Initiates the game. The user can choose between two options: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>
                <a:latin typeface="League Spartan" panose="020B0604020202020204" charset="0"/>
              </a:rPr>
              <a:t>Singleplayer:</a:t>
            </a:r>
            <a:r>
              <a:rPr lang="en-US">
                <a:latin typeface="League Spartan" panose="020B0604020202020204" charset="0"/>
              </a:rPr>
              <a:t> Play against the computer.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>
                <a:latin typeface="League Spartan" panose="020B0604020202020204" charset="0"/>
              </a:rPr>
              <a:t>Multiplayer:</a:t>
            </a:r>
            <a:r>
              <a:rPr lang="en-US">
                <a:latin typeface="League Spartan" panose="020B0604020202020204" charset="0"/>
              </a:rPr>
              <a:t> Play against another human player.</a:t>
            </a:r>
          </a:p>
          <a:p>
            <a:r>
              <a:rPr lang="en-US" b="1">
                <a:latin typeface="League Spartan" panose="020B0604020202020204" charset="0"/>
              </a:rPr>
              <a:t>- Adjust the setting:</a:t>
            </a:r>
            <a:r>
              <a:rPr lang="en-US">
                <a:latin typeface="League Spartan" panose="020B0604020202020204" charset="0"/>
              </a:rPr>
              <a:t> Allows the user to customize game settings,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>
                <a:latin typeface="League Spartan" panose="020B0604020202020204" charset="0"/>
              </a:rPr>
              <a:t>Adjust the volume of background music:</a:t>
            </a:r>
            <a:r>
              <a:rPr lang="en-US">
                <a:latin typeface="League Spartan" panose="020B0604020202020204" charset="0"/>
              </a:rPr>
              <a:t> Change the background music level.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>
                <a:latin typeface="League Spartan" panose="020B0604020202020204" charset="0"/>
              </a:rPr>
              <a:t>Adjust the volume of sound effect:</a:t>
            </a:r>
            <a:r>
              <a:rPr lang="en-US">
                <a:latin typeface="League Spartan" panose="020B0604020202020204" charset="0"/>
              </a:rPr>
              <a:t> Change the sound effects level.</a:t>
            </a:r>
          </a:p>
          <a:p>
            <a:r>
              <a:rPr lang="en-US" b="1">
                <a:latin typeface="League Spartan" panose="020B0604020202020204" charset="0"/>
              </a:rPr>
              <a:t>- View the instructions:</a:t>
            </a:r>
            <a:r>
              <a:rPr lang="en-US">
                <a:latin typeface="League Spartan" panose="020B0604020202020204" charset="0"/>
              </a:rPr>
              <a:t> Displays the rules and guidelines of how to play the game.</a:t>
            </a:r>
          </a:p>
          <a:p>
            <a:r>
              <a:rPr lang="en-US" b="1">
                <a:latin typeface="League Spartan" panose="020B0604020202020204" charset="0"/>
              </a:rPr>
              <a:t>- Exit:</a:t>
            </a:r>
            <a:r>
              <a:rPr lang="en-US">
                <a:latin typeface="League Spartan" panose="020B0604020202020204" charset="0"/>
              </a:rPr>
              <a:t> Closes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4098108178"/>
      </p:ext>
    </p:extLst>
  </p:cSld>
  <p:clrMapOvr>
    <a:masterClrMapping/>
  </p:clrMapOvr>
</p:sld>
</file>

<file path=ppt/theme/theme1.xml><?xml version="1.0" encoding="utf-8"?>
<a:theme xmlns:a="http://schemas.openxmlformats.org/drawingml/2006/main" name="Bamboo Backgrounds Newsletter by Slidesgo">
  <a:themeElements>
    <a:clrScheme name="Simple Light">
      <a:dk1>
        <a:srgbClr val="FFFFFF"/>
      </a:dk1>
      <a:lt1>
        <a:srgbClr val="666666"/>
      </a:lt1>
      <a:dk2>
        <a:srgbClr val="303030"/>
      </a:dk2>
      <a:lt2>
        <a:srgbClr val="878836"/>
      </a:lt2>
      <a:accent1>
        <a:srgbClr val="94AB11"/>
      </a:accent1>
      <a:accent2>
        <a:srgbClr val="84CA03"/>
      </a:accent2>
      <a:accent3>
        <a:srgbClr val="5F8C34"/>
      </a:accent3>
      <a:accent4>
        <a:srgbClr val="EEEDEB"/>
      </a:accent4>
      <a:accent5>
        <a:srgbClr val="FFFFFF"/>
      </a:accent5>
      <a:accent6>
        <a:srgbClr val="FFFFFF"/>
      </a:accent6>
      <a:hlink>
        <a:srgbClr val="30303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80d803b-ee30-4cf1-8997-d5dbef288d4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1885E8D135CD643938305DEC3E1B53E" ma:contentTypeVersion="8" ma:contentTypeDescription="Create a new document." ma:contentTypeScope="" ma:versionID="8b6e9ba40d57818e995eb4eeea7cc6fb">
  <xsd:schema xmlns:xsd="http://www.w3.org/2001/XMLSchema" xmlns:xs="http://www.w3.org/2001/XMLSchema" xmlns:p="http://schemas.microsoft.com/office/2006/metadata/properties" xmlns:ns3="c80d803b-ee30-4cf1-8997-d5dbef288d47" targetNamespace="http://schemas.microsoft.com/office/2006/metadata/properties" ma:root="true" ma:fieldsID="0f602007edd9d1cfd0d5a8cf54f5a799" ns3:_="">
    <xsd:import namespace="c80d803b-ee30-4cf1-8997-d5dbef288d47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LengthInSeconds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0d803b-ee30-4cf1-8997-d5dbef288d47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B1BD40C-6AFE-4453-849C-2CCEB67806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ED8C2D-9E45-4590-AF35-740B5A24B651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c80d803b-ee30-4cf1-8997-d5dbef288d47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09B009B-05C4-458A-9081-47CE06C7434D}">
  <ds:schemaRefs>
    <ds:schemaRef ds:uri="c80d803b-ee30-4cf1-8997-d5dbef288d4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1555</Words>
  <Application>Microsoft Office PowerPoint</Application>
  <PresentationFormat>On-screen Show (16:9)</PresentationFormat>
  <Paragraphs>152</Paragraphs>
  <Slides>22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Bamboo Backgrounds Newsletter by Slidesgo</vt:lpstr>
      <vt:lpstr>O An Quan Game</vt:lpstr>
      <vt:lpstr>01</vt:lpstr>
      <vt:lpstr>Introduction</vt:lpstr>
      <vt:lpstr>Problem</vt:lpstr>
      <vt:lpstr>Target</vt:lpstr>
      <vt:lpstr>Rules of game</vt:lpstr>
      <vt:lpstr>Rules of game</vt:lpstr>
      <vt:lpstr>Product Analysis and Design</vt:lpstr>
      <vt:lpstr>Use case Diagram</vt:lpstr>
      <vt:lpstr>Class Diagram</vt:lpstr>
      <vt:lpstr>Class Diagram</vt:lpstr>
      <vt:lpstr>Class Diagram</vt:lpstr>
      <vt:lpstr>PowerPoint Presentation</vt:lpstr>
      <vt:lpstr>PowerPoint Presentation</vt:lpstr>
      <vt:lpstr>OOP TECHNIQUES</vt:lpstr>
      <vt:lpstr> OOP TECHNIQUES - AGGREGATION - ASSOCIATION-COMPOSITION </vt:lpstr>
      <vt:lpstr> OOP TECHNIQUES - INHERITANCE </vt:lpstr>
      <vt:lpstr> OOP TECHNIQUES - POLYMORPHISM </vt:lpstr>
      <vt:lpstr>DEMO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An Quan Game</dc:title>
  <cp:lastModifiedBy>Phung Duc Dat 20226025</cp:lastModifiedBy>
  <cp:revision>16</cp:revision>
  <dcterms:modified xsi:type="dcterms:W3CDTF">2024-06-09T14:38:36Z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0x01010091885E8D135CD643938305DEC3E1B53E</vt:lpwstr>
  </property>
</Properties>
</file>